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427" r:id="rId3"/>
    <p:sldId id="447" r:id="rId4"/>
    <p:sldId id="426" r:id="rId5"/>
    <p:sldId id="432" r:id="rId6"/>
    <p:sldId id="446" r:id="rId7"/>
    <p:sldId id="448"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30" r:id="rId2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Format med tema 2 - dekorfärg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4" autoAdjust="0"/>
    <p:restoredTop sz="89500" autoAdjust="0"/>
  </p:normalViewPr>
  <p:slideViewPr>
    <p:cSldViewPr snapToObjects="1">
      <p:cViewPr>
        <p:scale>
          <a:sx n="106" d="100"/>
          <a:sy n="106" d="100"/>
        </p:scale>
        <p:origin x="1128"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69"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Arbetsbok3"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sv-SE"/>
              <a:t>I-sektionen 2003 - 2018</a:t>
            </a:r>
          </a:p>
        </c:rich>
      </c:tx>
      <c:overlay val="0"/>
      <c:spPr>
        <a:noFill/>
        <a:ln>
          <a:noFill/>
        </a:ln>
        <a:effectLst/>
      </c:spPr>
      <c:txPr>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sv-SE"/>
        </a:p>
      </c:txPr>
    </c:title>
    <c:autoTitleDeleted val="0"/>
    <c:plotArea>
      <c:layout>
        <c:manualLayout>
          <c:layoutTarget val="inner"/>
          <c:xMode val="edge"/>
          <c:yMode val="edge"/>
          <c:x val="0.0223872572436879"/>
          <c:y val="0.0"/>
          <c:w val="0.975935788980946"/>
          <c:h val="0.824417208239726"/>
        </c:manualLayout>
      </c:layout>
      <c:lineChart>
        <c:grouping val="standard"/>
        <c:varyColors val="0"/>
        <c:ser>
          <c:idx val="0"/>
          <c:order val="0"/>
          <c:tx>
            <c:strRef>
              <c:f>Blad1!$B$14</c:f>
              <c:strCache>
                <c:ptCount val="1"/>
                <c:pt idx="0">
                  <c:v>Antal aktiva </c:v>
                </c:pt>
              </c:strCache>
            </c:strRef>
          </c:tx>
          <c:spPr>
            <a:ln w="19050" cap="rnd" cmpd="sng" algn="ctr">
              <a:solidFill>
                <a:schemeClr val="accent3">
                  <a:shade val="76000"/>
                  <a:shade val="95000"/>
                  <a:satMod val="105000"/>
                </a:schemeClr>
              </a:solidFill>
              <a:prstDash val="solid"/>
              <a:round/>
            </a:ln>
            <a:effectLst/>
          </c:spPr>
          <c:marker>
            <c:symbol val="circle"/>
            <c:size val="17"/>
            <c:spPr>
              <a:solidFill>
                <a:schemeClr val="lt1"/>
              </a:solidFill>
              <a:ln>
                <a:noFill/>
              </a:ln>
              <a:effectLst/>
            </c:spPr>
          </c:marker>
          <c:dLbls>
            <c:dLbl>
              <c:idx val="0"/>
              <c:layout>
                <c:manualLayout>
                  <c:x val="-0.0473835588037042"/>
                  <c:y val="-0.0326613633839697"/>
                </c:manualLayout>
              </c:layout>
              <c:tx>
                <c:rich>
                  <a:bodyPr/>
                  <a:lstStyle/>
                  <a:p>
                    <a:r>
                      <a:rPr lang="en-US"/>
                      <a:t>8 st</a:t>
                    </a:r>
                  </a:p>
                </c:rich>
              </c:tx>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0612248772192505"/>
                  <c:y val="-0.0445382227963224"/>
                </c:manualLayout>
              </c:layout>
              <c:tx>
                <c:rich>
                  <a:bodyPr/>
                  <a:lstStyle/>
                  <a:p>
                    <a:r>
                      <a:rPr lang="en-US"/>
                      <a:t>40 st</a:t>
                    </a:r>
                  </a:p>
                </c:rich>
              </c:tx>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0528667378391172"/>
                  <c:y val="-0.0120725111139981"/>
                </c:manualLayout>
              </c:layout>
              <c:tx>
                <c:rich>
                  <a:bodyPr/>
                  <a:lstStyle/>
                  <a:p>
                    <a:r>
                      <a:rPr lang="is-IS"/>
                      <a:t>110 st</a:t>
                    </a:r>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hade val="76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Blad1!$A$15:$A$17</c:f>
              <c:numCache>
                <c:formatCode>@</c:formatCode>
                <c:ptCount val="3"/>
                <c:pt idx="0">
                  <c:v>2003.0</c:v>
                </c:pt>
                <c:pt idx="1">
                  <c:v>2009.0</c:v>
                </c:pt>
                <c:pt idx="2">
                  <c:v>2016.0</c:v>
                </c:pt>
              </c:numCache>
            </c:numRef>
          </c:cat>
          <c:val>
            <c:numRef>
              <c:f>Blad1!$B$15:$B$17</c:f>
              <c:numCache>
                <c:formatCode>0.00</c:formatCode>
                <c:ptCount val="3"/>
                <c:pt idx="0">
                  <c:v>1.0</c:v>
                </c:pt>
                <c:pt idx="1">
                  <c:v>5.0</c:v>
                </c:pt>
                <c:pt idx="2">
                  <c:v>13.75</c:v>
                </c:pt>
              </c:numCache>
            </c:numRef>
          </c:val>
          <c:smooth val="0"/>
        </c:ser>
        <c:ser>
          <c:idx val="1"/>
          <c:order val="1"/>
          <c:tx>
            <c:strRef>
              <c:f>Blad1!$C$14</c:f>
              <c:strCache>
                <c:ptCount val="1"/>
                <c:pt idx="0">
                  <c:v>Omsättning</c:v>
                </c:pt>
              </c:strCache>
            </c:strRef>
          </c:tx>
          <c:spPr>
            <a:ln w="19050" cap="rnd" cmpd="sng" algn="ctr">
              <a:solidFill>
                <a:schemeClr val="accent3">
                  <a:tint val="77000"/>
                  <a:shade val="95000"/>
                  <a:satMod val="105000"/>
                </a:schemeClr>
              </a:solidFill>
              <a:prstDash val="sysDash"/>
              <a:round/>
            </a:ln>
            <a:effectLst/>
          </c:spPr>
          <c:marker>
            <c:symbol val="circle"/>
            <c:size val="17"/>
            <c:spPr>
              <a:solidFill>
                <a:schemeClr val="lt1"/>
              </a:solidFill>
              <a:ln>
                <a:noFill/>
              </a:ln>
              <a:effectLst/>
            </c:spPr>
          </c:marker>
          <c:dLbls>
            <c:dLbl>
              <c:idx val="0"/>
              <c:layout>
                <c:manualLayout>
                  <c:x val="-0.0867119085428336"/>
                  <c:y val="0.0326613633839696"/>
                </c:manualLayout>
              </c:layout>
              <c:tx>
                <c:rich>
                  <a:bodyPr/>
                  <a:lstStyle/>
                  <a:p>
                    <a:r>
                      <a:rPr lang="fi-FI" dirty="0"/>
                      <a:t>100</a:t>
                    </a:r>
                    <a:r>
                      <a:rPr lang="fi-FI" baseline="0" dirty="0"/>
                      <a:t> </a:t>
                    </a:r>
                    <a:r>
                      <a:rPr lang="fi-FI" baseline="0" dirty="0" smtClean="0"/>
                      <a:t>000 kr</a:t>
                    </a:r>
                    <a:endParaRPr lang="fi-FI" dirty="0"/>
                  </a:p>
                </c:rich>
              </c:tx>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0819460397945362"/>
                  <c:y val="0.0267229336777934"/>
                </c:manualLayout>
              </c:layout>
              <c:tx>
                <c:rich>
                  <a:bodyPr/>
                  <a:lstStyle/>
                  <a:p>
                    <a:r>
                      <a:rPr lang="nb-NO" dirty="0"/>
                      <a:t>126 </a:t>
                    </a:r>
                    <a:r>
                      <a:rPr lang="nb-NO" dirty="0" smtClean="0"/>
                      <a:t>000 kr</a:t>
                    </a:r>
                    <a:endParaRPr lang="nb-NO" dirty="0"/>
                  </a:p>
                </c:rich>
              </c:tx>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0785831004383247"/>
                  <c:y val="-0.0442658740846597"/>
                </c:manualLayout>
              </c:layout>
              <c:tx>
                <c:rich>
                  <a:bodyPr/>
                  <a:lstStyle/>
                  <a:p>
                    <a:r>
                      <a:rPr lang="fi-FI" dirty="0" smtClean="0"/>
                      <a:t>770 000 kr</a:t>
                    </a:r>
                    <a:endParaRPr lang="fi-FI" dirty="0"/>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tint val="77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Blad1!$A$15:$A$17</c:f>
              <c:numCache>
                <c:formatCode>@</c:formatCode>
                <c:ptCount val="3"/>
                <c:pt idx="0">
                  <c:v>2003.0</c:v>
                </c:pt>
                <c:pt idx="1">
                  <c:v>2009.0</c:v>
                </c:pt>
                <c:pt idx="2">
                  <c:v>2016.0</c:v>
                </c:pt>
              </c:numCache>
            </c:numRef>
          </c:cat>
          <c:val>
            <c:numRef>
              <c:f>Blad1!$C$15:$C$17</c:f>
              <c:numCache>
                <c:formatCode>0.00</c:formatCode>
                <c:ptCount val="3"/>
                <c:pt idx="0">
                  <c:v>1.0</c:v>
                </c:pt>
                <c:pt idx="1">
                  <c:v>1.26</c:v>
                </c:pt>
                <c:pt idx="2">
                  <c:v>6.5</c:v>
                </c:pt>
              </c:numCache>
            </c:numRef>
          </c:val>
          <c:smooth val="0"/>
        </c:ser>
        <c:dLbls>
          <c:dLblPos val="ctr"/>
          <c:showLegendKey val="0"/>
          <c:showVal val="1"/>
          <c:showCatName val="0"/>
          <c:showSerName val="0"/>
          <c:showPercent val="0"/>
          <c:showBubbleSize val="0"/>
        </c:dLbls>
        <c:marker val="1"/>
        <c:smooth val="0"/>
        <c:axId val="1222533056"/>
        <c:axId val="678279840"/>
      </c:lineChart>
      <c:catAx>
        <c:axId val="1222533056"/>
        <c:scaling>
          <c:orientation val="minMax"/>
        </c:scaling>
        <c:delete val="1"/>
        <c:axPos val="b"/>
        <c:numFmt formatCode="@" sourceLinked="1"/>
        <c:majorTickMark val="none"/>
        <c:minorTickMark val="none"/>
        <c:tickLblPos val="nextTo"/>
        <c:crossAx val="678279840"/>
        <c:crosses val="autoZero"/>
        <c:auto val="1"/>
        <c:lblAlgn val="ctr"/>
        <c:lblOffset val="100"/>
        <c:noMultiLvlLbl val="0"/>
      </c:catAx>
      <c:valAx>
        <c:axId val="678279840"/>
        <c:scaling>
          <c:orientation val="minMax"/>
        </c:scaling>
        <c:delete val="1"/>
        <c:axPos val="l"/>
        <c:numFmt formatCode="0.00" sourceLinked="1"/>
        <c:majorTickMark val="none"/>
        <c:minorTickMark val="none"/>
        <c:tickLblPos val="nextTo"/>
        <c:crossAx val="122253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0.1141</cdr:x>
      <cdr:y>0.8214</cdr:y>
    </cdr:from>
    <cdr:to>
      <cdr:x>0.8988</cdr:x>
      <cdr:y>0.91609</cdr:y>
    </cdr:to>
    <cdr:sp macro="" textlink="">
      <cdr:nvSpPr>
        <cdr:cNvPr id="2" name="textruta 1"/>
        <cdr:cNvSpPr txBox="1"/>
      </cdr:nvSpPr>
      <cdr:spPr>
        <a:xfrm xmlns:a="http://schemas.openxmlformats.org/drawingml/2006/main">
          <a:off x="864096" y="2592288"/>
          <a:ext cx="5942672" cy="298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600" dirty="0"/>
            <a:t> </a:t>
          </a:r>
          <a:r>
            <a:rPr lang="sv-SE" sz="1600" dirty="0" smtClean="0"/>
            <a:t>      </a:t>
          </a:r>
          <a:r>
            <a:rPr lang="sv-SE" sz="1600" dirty="0" smtClean="0">
              <a:latin typeface="Garamond" charset="0"/>
              <a:ea typeface="Garamond" charset="0"/>
              <a:cs typeface="Garamond" charset="0"/>
            </a:rPr>
            <a:t>2003			2009		           2018</a:t>
          </a:r>
          <a:endParaRPr lang="sv-SE" sz="1100" dirty="0">
            <a:latin typeface="Garamond" charset="0"/>
            <a:ea typeface="Garamond" charset="0"/>
            <a:cs typeface="Garamond"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E2CCF-4C59-384F-A6E8-FBAE3FAFEFA6}" type="datetime1">
              <a:rPr lang="sv-SE" smtClean="0"/>
              <a:t>2018-03-08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AAE7EE-2970-8049-B3EF-D9CFB4B489B6}" type="slidenum">
              <a:rPr lang="sv-SE" smtClean="0"/>
              <a:t>‹Nr.›</a:t>
            </a:fld>
            <a:endParaRPr lang="sv-SE"/>
          </a:p>
        </p:txBody>
      </p:sp>
    </p:spTree>
    <p:extLst>
      <p:ext uri="{BB962C8B-B14F-4D97-AF65-F5344CB8AC3E}">
        <p14:creationId xmlns:p14="http://schemas.microsoft.com/office/powerpoint/2010/main" val="2003866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7251B-F072-1845-8D2F-8DDE94DFA60C}" type="datetime1">
              <a:rPr lang="sv-SE" smtClean="0"/>
              <a:t>2018-03-08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6004E-DD19-437F-8B63-1B8376D820BD}" type="slidenum">
              <a:rPr lang="sv-SE" smtClean="0"/>
              <a:t>‹Nr.›</a:t>
            </a:fld>
            <a:endParaRPr lang="sv-SE"/>
          </a:p>
        </p:txBody>
      </p:sp>
    </p:spTree>
    <p:extLst>
      <p:ext uri="{BB962C8B-B14F-4D97-AF65-F5344CB8AC3E}">
        <p14:creationId xmlns:p14="http://schemas.microsoft.com/office/powerpoint/2010/main" val="20619255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9D6004E-DD19-437F-8B63-1B8376D820BD}" type="slidenum">
              <a:rPr lang="sv-SE" smtClean="0"/>
              <a:t>1</a:t>
            </a:fld>
            <a:endParaRPr lang="sv-SE"/>
          </a:p>
        </p:txBody>
      </p:sp>
    </p:spTree>
    <p:extLst>
      <p:ext uri="{BB962C8B-B14F-4D97-AF65-F5344CB8AC3E}">
        <p14:creationId xmlns:p14="http://schemas.microsoft.com/office/powerpoint/2010/main" val="305010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smtClean="0">
                <a:latin typeface="Garamond" charset="0"/>
                <a:ea typeface="Garamond" charset="0"/>
                <a:cs typeface="Garamond" charset="0"/>
              </a:rPr>
              <a:t>Utanförskap:</a:t>
            </a:r>
          </a:p>
          <a:p>
            <a:pPr marL="0" indent="0">
              <a:buNone/>
            </a:pPr>
            <a:r>
              <a:rPr lang="sv-SE" dirty="0" smtClean="0">
                <a:latin typeface="Garamond" charset="0"/>
                <a:ea typeface="Garamond" charset="0"/>
                <a:cs typeface="Garamond" charset="0"/>
              </a:rPr>
              <a:t>I dagsläget upplever kommittéordförande ett visst utanförskap. Kommittéordförande går idag endast på var tredje styrelsemöte eller vid behov. Styrelsen har egna </a:t>
            </a:r>
            <a:r>
              <a:rPr lang="sv-SE" dirty="0" err="1" smtClean="0">
                <a:latin typeface="Garamond" charset="0"/>
                <a:ea typeface="Garamond" charset="0"/>
                <a:cs typeface="Garamond" charset="0"/>
              </a:rPr>
              <a:t>teambuildings</a:t>
            </a:r>
            <a:r>
              <a:rPr lang="sv-SE" dirty="0" smtClean="0">
                <a:latin typeface="Garamond" charset="0"/>
                <a:ea typeface="Garamond" charset="0"/>
                <a:cs typeface="Garamond" charset="0"/>
              </a:rPr>
              <a:t> och deltar även på </a:t>
            </a:r>
          </a:p>
          <a:p>
            <a:pPr marL="0" indent="0">
              <a:buNone/>
            </a:pPr>
            <a:r>
              <a:rPr lang="sv-SE" dirty="0" smtClean="0">
                <a:latin typeface="Garamond" charset="0"/>
                <a:ea typeface="Garamond" charset="0"/>
                <a:cs typeface="Garamond" charset="0"/>
              </a:rPr>
              <a:t>I-konferens. En viss ”vi och de”-känsla har uppstått </a:t>
            </a:r>
            <a:r>
              <a:rPr lang="sv-SE" i="1" dirty="0" smtClean="0">
                <a:latin typeface="Garamond" charset="0"/>
                <a:ea typeface="Garamond" charset="0"/>
                <a:cs typeface="Garamond" charset="0"/>
              </a:rPr>
              <a:t>även om man i dagsläget utför samma typ av arbete</a:t>
            </a:r>
            <a:r>
              <a:rPr lang="sv-SE" dirty="0" smtClean="0">
                <a:latin typeface="Garamond" charset="0"/>
                <a:ea typeface="Garamond" charset="0"/>
                <a:cs typeface="Garamond" charset="0"/>
              </a:rPr>
              <a:t>. Att sära på utskott och kommittéer kan även skapa en oklar bild på vad det är för skillnader mellan de två.</a:t>
            </a:r>
          </a:p>
          <a:p>
            <a:endParaRPr lang="sv-SE" dirty="0" smtClean="0"/>
          </a:p>
          <a:p>
            <a:r>
              <a:rPr lang="sv-SE" b="1" dirty="0" smtClean="0"/>
              <a:t>Krävande poster:</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latin typeface="Garamond" charset="0"/>
                <a:ea typeface="Garamond" charset="0"/>
                <a:cs typeface="Garamond" charset="0"/>
              </a:rPr>
              <a:t>I dagsläget innebär 7 av 11 poster både ett styrelsearbete och utskottsarbete. Det leder ofta till att styrelsemedlemmarna har svårt att helt satsa på sina respektive utskott och lägga den tid som krävs för att skapa riktigt bra sammanhållning och utveckling. </a:t>
            </a:r>
          </a:p>
          <a:p>
            <a:endParaRPr lang="sv-SE" dirty="0" smtClean="0"/>
          </a:p>
          <a:p>
            <a:r>
              <a:rPr lang="sv-SE" b="1" dirty="0" smtClean="0"/>
              <a:t>Ineffektivitet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latin typeface="Garamond" charset="0"/>
                <a:ea typeface="Garamond" charset="0"/>
                <a:cs typeface="Garamond" charset="0"/>
              </a:rPr>
              <a:t>På grund av den rådande strukturen kräver styrelsens dagliga arbete mycket tid. Det blir ofta diskussioner som handlar om mycket operativt arbete och tar därmed tid från att arbeta med mer övergripande frågor.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latin typeface="Garamond" charset="0"/>
              <a:ea typeface="Garamond" charset="0"/>
              <a:cs typeface="Garamond" charset="0"/>
            </a:endParaRPr>
          </a:p>
          <a:p>
            <a:r>
              <a:rPr lang="sv-SE" b="1" dirty="0" smtClean="0">
                <a:latin typeface="Garamond" charset="0"/>
                <a:ea typeface="Garamond" charset="0"/>
                <a:cs typeface="Garamond" charset="0"/>
              </a:rPr>
              <a:t>Tidsbrist</a:t>
            </a:r>
            <a:endParaRPr lang="sv-S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latin typeface="Garamond" charset="0"/>
                <a:ea typeface="Garamond" charset="0"/>
                <a:cs typeface="Garamond" charset="0"/>
              </a:rPr>
              <a:t>För</a:t>
            </a:r>
            <a:r>
              <a:rPr lang="sv-SE" baseline="0" dirty="0" smtClean="0">
                <a:latin typeface="Garamond" charset="0"/>
                <a:ea typeface="Garamond" charset="0"/>
                <a:cs typeface="Garamond" charset="0"/>
              </a:rPr>
              <a:t> lite tid för utskottsarbete och för att hitta </a:t>
            </a:r>
            <a:r>
              <a:rPr lang="sv-SE" dirty="0" smtClean="0">
                <a:latin typeface="Garamond" charset="0"/>
                <a:ea typeface="Garamond" charset="0"/>
                <a:cs typeface="Garamond" charset="0"/>
              </a:rPr>
              <a:t>samarbeten mellan sektionens olika utskott och kommittéer. </a:t>
            </a:r>
            <a:endParaRPr lang="sv-SE" dirty="0"/>
          </a:p>
        </p:txBody>
      </p:sp>
      <p:sp>
        <p:nvSpPr>
          <p:cNvPr id="4" name="Platshållare för bildnummer 3"/>
          <p:cNvSpPr>
            <a:spLocks noGrp="1"/>
          </p:cNvSpPr>
          <p:nvPr>
            <p:ph type="sldNum" sz="quarter" idx="10"/>
          </p:nvPr>
        </p:nvSpPr>
        <p:spPr/>
        <p:txBody>
          <a:bodyPr/>
          <a:lstStyle/>
          <a:p>
            <a:fld id="{89D6004E-DD19-437F-8B63-1B8376D820BD}" type="slidenum">
              <a:rPr lang="sv-SE" smtClean="0"/>
              <a:t>2</a:t>
            </a:fld>
            <a:endParaRPr lang="sv-SE"/>
          </a:p>
        </p:txBody>
      </p:sp>
    </p:spTree>
    <p:extLst>
      <p:ext uri="{BB962C8B-B14F-4D97-AF65-F5344CB8AC3E}">
        <p14:creationId xmlns:p14="http://schemas.microsoft.com/office/powerpoint/2010/main" val="144171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2600" dirty="0" smtClean="0">
                <a:latin typeface="Garamond"/>
                <a:cs typeface="Garamond"/>
              </a:rPr>
              <a:t>Sektionen har vuxit kraftigt sedan 2009 och har lett till både ett växande antal engagerade inom allt fler utskott/kommittéer. Trots tillväxten har organisationsstrukturen inte förändrats och lett till en ökad arbetsbelastning.  </a:t>
            </a:r>
          </a:p>
          <a:p>
            <a:endParaRPr lang="sv-SE" dirty="0"/>
          </a:p>
        </p:txBody>
      </p:sp>
      <p:sp>
        <p:nvSpPr>
          <p:cNvPr id="4" name="Platshållare för bildnummer 3"/>
          <p:cNvSpPr>
            <a:spLocks noGrp="1"/>
          </p:cNvSpPr>
          <p:nvPr>
            <p:ph type="sldNum" sz="quarter" idx="10"/>
          </p:nvPr>
        </p:nvSpPr>
        <p:spPr/>
        <p:txBody>
          <a:bodyPr/>
          <a:lstStyle/>
          <a:p>
            <a:fld id="{89D6004E-DD19-437F-8B63-1B8376D820BD}" type="slidenum">
              <a:rPr lang="sv-SE" smtClean="0"/>
              <a:t>3</a:t>
            </a:fld>
            <a:endParaRPr lang="sv-SE"/>
          </a:p>
        </p:txBody>
      </p:sp>
    </p:spTree>
    <p:extLst>
      <p:ext uri="{BB962C8B-B14F-4D97-AF65-F5344CB8AC3E}">
        <p14:creationId xmlns:p14="http://schemas.microsoft.com/office/powerpoint/2010/main" val="40293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9D6004E-DD19-437F-8B63-1B8376D820BD}" type="slidenum">
              <a:rPr lang="sv-SE" smtClean="0"/>
              <a:t>4</a:t>
            </a:fld>
            <a:endParaRPr lang="sv-SE"/>
          </a:p>
        </p:txBody>
      </p:sp>
    </p:spTree>
    <p:extLst>
      <p:ext uri="{BB962C8B-B14F-4D97-AF65-F5344CB8AC3E}">
        <p14:creationId xmlns:p14="http://schemas.microsoft.com/office/powerpoint/2010/main" val="9292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9D6004E-DD19-437F-8B63-1B8376D820BD}" type="slidenum">
              <a:rPr lang="sv-SE" smtClean="0"/>
              <a:t>11</a:t>
            </a:fld>
            <a:endParaRPr lang="sv-SE"/>
          </a:p>
        </p:txBody>
      </p:sp>
    </p:spTree>
    <p:extLst>
      <p:ext uri="{BB962C8B-B14F-4D97-AF65-F5344CB8AC3E}">
        <p14:creationId xmlns:p14="http://schemas.microsoft.com/office/powerpoint/2010/main" val="208142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Klicka här för att ändra format</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a:p>
        </p:txBody>
      </p:sp>
      <p:sp>
        <p:nvSpPr>
          <p:cNvPr id="4" name="Date Placeholder 3"/>
          <p:cNvSpPr>
            <a:spLocks noGrp="1"/>
          </p:cNvSpPr>
          <p:nvPr>
            <p:ph type="dt" sz="half" idx="10"/>
          </p:nvPr>
        </p:nvSpPr>
        <p:spPr/>
        <p:txBody>
          <a:bodyPr/>
          <a:lstStyle/>
          <a:p>
            <a:r>
              <a:rPr lang="sv-SE"/>
              <a:t>2015-03-04</a:t>
            </a:r>
            <a:endParaRPr lang="en-US"/>
          </a:p>
        </p:txBody>
      </p:sp>
      <p:sp>
        <p:nvSpPr>
          <p:cNvPr id="5" name="Footer Placeholder 4"/>
          <p:cNvSpPr>
            <a:spLocks noGrp="1"/>
          </p:cNvSpPr>
          <p:nvPr>
            <p:ph type="ftr" sz="quarter" idx="11"/>
          </p:nvPr>
        </p:nvSpPr>
        <p:spPr/>
        <p:txBody>
          <a:bodyPr/>
          <a:lstStyle/>
          <a:p>
            <a:r>
              <a:rPr lang="en-US" dirty="0"/>
              <a:t>Sektionsmöte 3 </a:t>
            </a:r>
          </a:p>
        </p:txBody>
      </p:sp>
      <p:sp>
        <p:nvSpPr>
          <p:cNvPr id="6" name="Slide Number Placeholder 5"/>
          <p:cNvSpPr>
            <a:spLocks noGrp="1"/>
          </p:cNvSpPr>
          <p:nvPr>
            <p:ph type="sldNum" sz="quarter" idx="12"/>
          </p:nvPr>
        </p:nvSpPr>
        <p:spPr/>
        <p:txBody>
          <a:bodyPr/>
          <a:lstStyle/>
          <a:p>
            <a:fld id="{672829AA-16E8-C647-A075-0CD09B1F40F5}" type="slidenum">
              <a:rPr lang="en-US" smtClean="0"/>
              <a:pPr/>
              <a:t>‹Nr.›</a:t>
            </a:fld>
            <a:endParaRPr lang="en-US"/>
          </a:p>
        </p:txBody>
      </p:sp>
      <p:pic>
        <p:nvPicPr>
          <p:cNvPr id="11" name="Picture 10" descr="Logotype_color_transparent.emf"/>
          <p:cNvPicPr>
            <a:picLocks noChangeAspect="1"/>
          </p:cNvPicPr>
          <p:nvPr userDrawn="1"/>
        </p:nvPicPr>
        <p:blipFill>
          <a:blip r:embed="rId2"/>
          <a:stretch>
            <a:fillRect/>
          </a:stretch>
        </p:blipFill>
        <p:spPr>
          <a:xfrm>
            <a:off x="457200" y="6126163"/>
            <a:ext cx="1565362" cy="59531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2015-03-04</a:t>
            </a:r>
            <a:endParaRPr lang="en-US"/>
          </a:p>
        </p:txBody>
      </p:sp>
      <p:sp>
        <p:nvSpPr>
          <p:cNvPr id="5" name="Footer Placeholder 4"/>
          <p:cNvSpPr>
            <a:spLocks noGrp="1"/>
          </p:cNvSpPr>
          <p:nvPr>
            <p:ph type="ftr" sz="quarter" idx="11"/>
          </p:nvPr>
        </p:nvSpPr>
        <p:spPr/>
        <p:txBody>
          <a:bodyPr/>
          <a:lstStyle/>
          <a:p>
            <a:r>
              <a:rPr lang="en-US" dirty="0"/>
              <a:t>Sektionsmöte 3 </a:t>
            </a:r>
          </a:p>
        </p:txBody>
      </p:sp>
      <p:sp>
        <p:nvSpPr>
          <p:cNvPr id="6" name="Slide Number Placeholder 5"/>
          <p:cNvSpPr>
            <a:spLocks noGrp="1"/>
          </p:cNvSpPr>
          <p:nvPr>
            <p:ph type="sldNum" sz="quarter" idx="12"/>
          </p:nvPr>
        </p:nvSpPr>
        <p:spPr/>
        <p:txBody>
          <a:bodyPr/>
          <a:lstStyle/>
          <a:p>
            <a:fld id="{672829AA-16E8-C647-A075-0CD09B1F40F5}"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2015-03-04</a:t>
            </a:r>
            <a:endParaRPr lang="en-US"/>
          </a:p>
        </p:txBody>
      </p:sp>
      <p:sp>
        <p:nvSpPr>
          <p:cNvPr id="5" name="Footer Placeholder 4"/>
          <p:cNvSpPr>
            <a:spLocks noGrp="1"/>
          </p:cNvSpPr>
          <p:nvPr>
            <p:ph type="ftr" sz="quarter" idx="11"/>
          </p:nvPr>
        </p:nvSpPr>
        <p:spPr/>
        <p:txBody>
          <a:bodyPr/>
          <a:lstStyle/>
          <a:p>
            <a:r>
              <a:rPr lang="en-US" dirty="0"/>
              <a:t>Sektionsmöte 3 </a:t>
            </a:r>
          </a:p>
        </p:txBody>
      </p:sp>
      <p:sp>
        <p:nvSpPr>
          <p:cNvPr id="6" name="Slide Number Placeholder 5"/>
          <p:cNvSpPr>
            <a:spLocks noGrp="1"/>
          </p:cNvSpPr>
          <p:nvPr>
            <p:ph type="sldNum" sz="quarter" idx="12"/>
          </p:nvPr>
        </p:nvSpPr>
        <p:spPr/>
        <p:txBody>
          <a:bodyPr/>
          <a:lstStyle/>
          <a:p>
            <a:fld id="{672829AA-16E8-C647-A075-0CD09B1F40F5}"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2015-03-04</a:t>
            </a:r>
            <a:endParaRPr lang="en-US"/>
          </a:p>
        </p:txBody>
      </p:sp>
      <p:sp>
        <p:nvSpPr>
          <p:cNvPr id="5" name="Footer Placeholder 4"/>
          <p:cNvSpPr>
            <a:spLocks noGrp="1"/>
          </p:cNvSpPr>
          <p:nvPr>
            <p:ph type="ftr" sz="quarter" idx="11"/>
          </p:nvPr>
        </p:nvSpPr>
        <p:spPr/>
        <p:txBody>
          <a:bodyPr/>
          <a:lstStyle/>
          <a:p>
            <a:r>
              <a:rPr lang="en-US" dirty="0"/>
              <a:t>Sektionsmöte 3 </a:t>
            </a:r>
          </a:p>
        </p:txBody>
      </p:sp>
      <p:sp>
        <p:nvSpPr>
          <p:cNvPr id="6" name="Slide Number Placeholder 5"/>
          <p:cNvSpPr>
            <a:spLocks noGrp="1"/>
          </p:cNvSpPr>
          <p:nvPr>
            <p:ph type="sldNum" sz="quarter" idx="12"/>
          </p:nvPr>
        </p:nvSpPr>
        <p:spPr/>
        <p:txBody>
          <a:bodyPr/>
          <a:lstStyle/>
          <a:p>
            <a:fld id="{672829AA-16E8-C647-A075-0CD09B1F40F5}" type="slidenum">
              <a:rPr lang="en-US" smtClean="0"/>
              <a:pPr/>
              <a:t>‹Nr.›</a:t>
            </a:fld>
            <a:endParaRPr lang="en-US"/>
          </a:p>
        </p:txBody>
      </p:sp>
      <p:sp>
        <p:nvSpPr>
          <p:cNvPr id="9" name="Rectangle 8"/>
          <p:cNvSpPr/>
          <p:nvPr userDrawn="1"/>
        </p:nvSpPr>
        <p:spPr>
          <a:xfrm>
            <a:off x="0" y="6642100"/>
            <a:ext cx="9156700" cy="228600"/>
          </a:xfrm>
          <a:prstGeom prst="rect">
            <a:avLst/>
          </a:prstGeom>
          <a:gradFill flip="none" rotWithShape="1">
            <a:gsLst>
              <a:gs pos="0">
                <a:schemeClr val="accent3"/>
              </a:gs>
              <a:gs pos="100000">
                <a:schemeClr val="accent4"/>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2015-03-04</a:t>
            </a:r>
            <a:endParaRPr lang="en-US"/>
          </a:p>
        </p:txBody>
      </p:sp>
      <p:sp>
        <p:nvSpPr>
          <p:cNvPr id="5" name="Footer Placeholder 4"/>
          <p:cNvSpPr>
            <a:spLocks noGrp="1"/>
          </p:cNvSpPr>
          <p:nvPr>
            <p:ph type="ftr" sz="quarter" idx="11"/>
          </p:nvPr>
        </p:nvSpPr>
        <p:spPr/>
        <p:txBody>
          <a:bodyPr/>
          <a:lstStyle/>
          <a:p>
            <a:r>
              <a:rPr lang="en-US" dirty="0"/>
              <a:t>Sektionsmöte 3 </a:t>
            </a:r>
          </a:p>
        </p:txBody>
      </p:sp>
      <p:sp>
        <p:nvSpPr>
          <p:cNvPr id="6" name="Slide Number Placeholder 5"/>
          <p:cNvSpPr>
            <a:spLocks noGrp="1"/>
          </p:cNvSpPr>
          <p:nvPr>
            <p:ph type="sldNum" sz="quarter" idx="12"/>
          </p:nvPr>
        </p:nvSpPr>
        <p:spPr/>
        <p:txBody>
          <a:bodyPr/>
          <a:lstStyle/>
          <a:p>
            <a:fld id="{672829AA-16E8-C647-A075-0CD09B1F40F5}"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buClr>
                <a:schemeClr val="accent1"/>
              </a:buClr>
              <a:defRPr sz="2800"/>
            </a:lvl1pPr>
            <a:lvl2pPr>
              <a:buClr>
                <a:schemeClr val="accent1"/>
              </a:buClr>
              <a:defRPr sz="24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r>
              <a:rPr lang="sv-SE"/>
              <a:t>2015-03-04</a:t>
            </a:r>
            <a:endParaRPr lang="en-US"/>
          </a:p>
        </p:txBody>
      </p:sp>
      <p:sp>
        <p:nvSpPr>
          <p:cNvPr id="6" name="Footer Placeholder 5"/>
          <p:cNvSpPr>
            <a:spLocks noGrp="1"/>
          </p:cNvSpPr>
          <p:nvPr>
            <p:ph type="ftr" sz="quarter" idx="11"/>
          </p:nvPr>
        </p:nvSpPr>
        <p:spPr/>
        <p:txBody>
          <a:bodyPr/>
          <a:lstStyle/>
          <a:p>
            <a:r>
              <a:rPr lang="en-US" dirty="0"/>
              <a:t>Sektionsmöte 3 </a:t>
            </a:r>
          </a:p>
        </p:txBody>
      </p:sp>
      <p:sp>
        <p:nvSpPr>
          <p:cNvPr id="7" name="Slide Number Placeholder 6"/>
          <p:cNvSpPr>
            <a:spLocks noGrp="1"/>
          </p:cNvSpPr>
          <p:nvPr>
            <p:ph type="sldNum" sz="quarter" idx="12"/>
          </p:nvPr>
        </p:nvSpPr>
        <p:spPr/>
        <p:txBody>
          <a:bodyPr/>
          <a:lstStyle/>
          <a:p>
            <a:fld id="{672829AA-16E8-C647-A075-0CD09B1F40F5}"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r>
              <a:rPr lang="sv-SE"/>
              <a:t>2015-03-04</a:t>
            </a:r>
            <a:endParaRPr lang="en-US"/>
          </a:p>
        </p:txBody>
      </p:sp>
      <p:sp>
        <p:nvSpPr>
          <p:cNvPr id="8" name="Footer Placeholder 7"/>
          <p:cNvSpPr>
            <a:spLocks noGrp="1"/>
          </p:cNvSpPr>
          <p:nvPr>
            <p:ph type="ftr" sz="quarter" idx="11"/>
          </p:nvPr>
        </p:nvSpPr>
        <p:spPr/>
        <p:txBody>
          <a:bodyPr/>
          <a:lstStyle/>
          <a:p>
            <a:r>
              <a:rPr lang="en-US" dirty="0"/>
              <a:t>Sektionsmöte 3 </a:t>
            </a:r>
          </a:p>
        </p:txBody>
      </p:sp>
      <p:sp>
        <p:nvSpPr>
          <p:cNvPr id="9" name="Slide Number Placeholder 8"/>
          <p:cNvSpPr>
            <a:spLocks noGrp="1"/>
          </p:cNvSpPr>
          <p:nvPr>
            <p:ph type="sldNum" sz="quarter" idx="12"/>
          </p:nvPr>
        </p:nvSpPr>
        <p:spPr/>
        <p:txBody>
          <a:bodyPr/>
          <a:lstStyle/>
          <a:p>
            <a:fld id="{672829AA-16E8-C647-A075-0CD09B1F40F5}"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sv-SE"/>
              <a:t>Klicka här för att ändra format</a:t>
            </a:r>
            <a:endParaRPr lang="en-US"/>
          </a:p>
        </p:txBody>
      </p:sp>
      <p:sp>
        <p:nvSpPr>
          <p:cNvPr id="6" name="Date Placeholder 5"/>
          <p:cNvSpPr>
            <a:spLocks noGrp="1"/>
          </p:cNvSpPr>
          <p:nvPr>
            <p:ph type="dt" sz="half" idx="10"/>
          </p:nvPr>
        </p:nvSpPr>
        <p:spPr/>
        <p:txBody>
          <a:bodyPr/>
          <a:lstStyle/>
          <a:p>
            <a:r>
              <a:rPr lang="sv-SE"/>
              <a:t>2015-03-04</a:t>
            </a:r>
            <a:endParaRPr lang="en-US"/>
          </a:p>
        </p:txBody>
      </p:sp>
      <p:sp>
        <p:nvSpPr>
          <p:cNvPr id="7" name="Slide Number Placeholder 6"/>
          <p:cNvSpPr>
            <a:spLocks noGrp="1"/>
          </p:cNvSpPr>
          <p:nvPr>
            <p:ph type="sldNum" sz="quarter" idx="11"/>
          </p:nvPr>
        </p:nvSpPr>
        <p:spPr/>
        <p:txBody>
          <a:bodyPr/>
          <a:lstStyle/>
          <a:p>
            <a:fld id="{672829AA-16E8-C647-A075-0CD09B1F40F5}" type="slidenum">
              <a:rPr lang="en-US" smtClean="0"/>
              <a:pPr/>
              <a:t>‹Nr.›</a:t>
            </a:fld>
            <a:endParaRPr lang="en-US"/>
          </a:p>
        </p:txBody>
      </p:sp>
      <p:sp>
        <p:nvSpPr>
          <p:cNvPr id="8" name="Footer Placeholder 7"/>
          <p:cNvSpPr>
            <a:spLocks noGrp="1"/>
          </p:cNvSpPr>
          <p:nvPr>
            <p:ph type="ftr" sz="quarter" idx="12"/>
          </p:nvPr>
        </p:nvSpPr>
        <p:spPr/>
        <p:txBody>
          <a:bodyPr/>
          <a:lstStyle/>
          <a:p>
            <a:r>
              <a:rPr lang="en-US" dirty="0"/>
              <a:t>Sektionsmöte 3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2015-03-04</a:t>
            </a:r>
            <a:endParaRPr lang="en-US"/>
          </a:p>
        </p:txBody>
      </p:sp>
      <p:sp>
        <p:nvSpPr>
          <p:cNvPr id="3" name="Footer Placeholder 2"/>
          <p:cNvSpPr>
            <a:spLocks noGrp="1"/>
          </p:cNvSpPr>
          <p:nvPr>
            <p:ph type="ftr" sz="quarter" idx="11"/>
          </p:nvPr>
        </p:nvSpPr>
        <p:spPr/>
        <p:txBody>
          <a:bodyPr/>
          <a:lstStyle/>
          <a:p>
            <a:r>
              <a:rPr lang="en-US" dirty="0"/>
              <a:t>Sektionsmöte 3 </a:t>
            </a:r>
          </a:p>
        </p:txBody>
      </p:sp>
      <p:sp>
        <p:nvSpPr>
          <p:cNvPr id="4" name="Slide Number Placeholder 3"/>
          <p:cNvSpPr>
            <a:spLocks noGrp="1"/>
          </p:cNvSpPr>
          <p:nvPr>
            <p:ph type="sldNum" sz="quarter" idx="12"/>
          </p:nvPr>
        </p:nvSpPr>
        <p:spPr/>
        <p:txBody>
          <a:bodyPr/>
          <a:lstStyle/>
          <a:p>
            <a:fld id="{672829AA-16E8-C647-A075-0CD09B1F40F5}"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r>
              <a:rPr lang="sv-SE"/>
              <a:t>2015-03-04</a:t>
            </a:r>
            <a:endParaRPr lang="en-US"/>
          </a:p>
        </p:txBody>
      </p:sp>
      <p:sp>
        <p:nvSpPr>
          <p:cNvPr id="6" name="Footer Placeholder 5"/>
          <p:cNvSpPr>
            <a:spLocks noGrp="1"/>
          </p:cNvSpPr>
          <p:nvPr>
            <p:ph type="ftr" sz="quarter" idx="11"/>
          </p:nvPr>
        </p:nvSpPr>
        <p:spPr/>
        <p:txBody>
          <a:bodyPr/>
          <a:lstStyle/>
          <a:p>
            <a:r>
              <a:rPr lang="en-US" dirty="0"/>
              <a:t>Sektionsmöte 3 </a:t>
            </a:r>
          </a:p>
        </p:txBody>
      </p:sp>
      <p:sp>
        <p:nvSpPr>
          <p:cNvPr id="7" name="Slide Number Placeholder 6"/>
          <p:cNvSpPr>
            <a:spLocks noGrp="1"/>
          </p:cNvSpPr>
          <p:nvPr>
            <p:ph type="sldNum" sz="quarter" idx="12"/>
          </p:nvPr>
        </p:nvSpPr>
        <p:spPr/>
        <p:txBody>
          <a:bodyPr/>
          <a:lstStyle/>
          <a:p>
            <a:fld id="{672829AA-16E8-C647-A075-0CD09B1F40F5}"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r>
              <a:rPr lang="sv-SE"/>
              <a:t>2015-03-04</a:t>
            </a:r>
            <a:endParaRPr lang="en-US"/>
          </a:p>
        </p:txBody>
      </p:sp>
      <p:sp>
        <p:nvSpPr>
          <p:cNvPr id="6" name="Footer Placeholder 5"/>
          <p:cNvSpPr>
            <a:spLocks noGrp="1"/>
          </p:cNvSpPr>
          <p:nvPr>
            <p:ph type="ftr" sz="quarter" idx="11"/>
          </p:nvPr>
        </p:nvSpPr>
        <p:spPr/>
        <p:txBody>
          <a:bodyPr/>
          <a:lstStyle/>
          <a:p>
            <a:r>
              <a:rPr lang="en-US" dirty="0"/>
              <a:t>Sektionsmöte 3 </a:t>
            </a:r>
          </a:p>
        </p:txBody>
      </p:sp>
      <p:sp>
        <p:nvSpPr>
          <p:cNvPr id="7" name="Slide Number Placeholder 6"/>
          <p:cNvSpPr>
            <a:spLocks noGrp="1"/>
          </p:cNvSpPr>
          <p:nvPr>
            <p:ph type="sldNum" sz="quarter" idx="12"/>
          </p:nvPr>
        </p:nvSpPr>
        <p:spPr/>
        <p:txBody>
          <a:bodyPr/>
          <a:lstStyle/>
          <a:p>
            <a:fld id="{672829AA-16E8-C647-A075-0CD09B1F40F5}"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err="1"/>
              <a:t>Click</a:t>
            </a:r>
            <a:r>
              <a:rPr lang="sv-SE" dirty="0"/>
              <a:t> to </a:t>
            </a:r>
            <a:r>
              <a:rPr lang="sv-SE" dirty="0" err="1"/>
              <a:t>edit</a:t>
            </a:r>
            <a:r>
              <a:rPr lang="sv-SE" dirty="0"/>
              <a:t>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r>
              <a:rPr lang="sv-SE"/>
              <a:t>2015-03-04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r>
              <a:rPr lang="en-US" dirty="0"/>
              <a:t>Sektionsmöte 3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672829AA-16E8-C647-A075-0CD09B1F40F5}"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b="0" i="0" kern="1200" baseline="0">
          <a:solidFill>
            <a:schemeClr val="tx1"/>
          </a:solidFill>
          <a:latin typeface="Akzidenz-Grotesk BQ Medium"/>
          <a:ea typeface="+mj-ea"/>
          <a:cs typeface="Akzidenz-Grotesk BQ Medium"/>
        </a:defRPr>
      </a:lvl1pPr>
    </p:titleStyle>
    <p:bodyStyle>
      <a:lvl1pPr marL="342900" indent="-342900" algn="l" defTabSz="457200" rtl="0" eaLnBrk="1" latinLnBrk="0" hangingPunct="1">
        <a:spcBef>
          <a:spcPct val="20000"/>
        </a:spcBef>
        <a:buClr>
          <a:schemeClr val="accent1"/>
        </a:buClr>
        <a:buSzPct val="125000"/>
        <a:buFont typeface="Arial"/>
        <a:buChar char="•"/>
        <a:defRPr sz="3200" b="0" i="0" kern="1200">
          <a:solidFill>
            <a:schemeClr val="tx1"/>
          </a:solidFill>
          <a:latin typeface="Akzidenz-Grotesk BQ Regular"/>
          <a:ea typeface="+mn-ea"/>
          <a:cs typeface="Akzidenz-Grotesk BQ Regular"/>
        </a:defRPr>
      </a:lvl1pPr>
      <a:lvl2pPr marL="742950" indent="-285750" algn="l" defTabSz="457200" rtl="0" eaLnBrk="1" latinLnBrk="0" hangingPunct="1">
        <a:spcBef>
          <a:spcPct val="20000"/>
        </a:spcBef>
        <a:buClr>
          <a:schemeClr val="accent1"/>
        </a:buClr>
        <a:buSzPct val="125000"/>
        <a:buFont typeface="Arial"/>
        <a:buChar char="–"/>
        <a:defRPr sz="2800" b="0" i="0" kern="1200">
          <a:solidFill>
            <a:schemeClr val="tx1"/>
          </a:solidFill>
          <a:latin typeface="Akzidenz-Grotesk BQ Regular"/>
          <a:ea typeface="+mn-ea"/>
          <a:cs typeface="Akzidenz-Grotesk BQ Regular"/>
        </a:defRPr>
      </a:lvl2pPr>
      <a:lvl3pPr marL="1143000" indent="-228600" algn="l" defTabSz="457200" rtl="0" eaLnBrk="1" latinLnBrk="0" hangingPunct="1">
        <a:spcBef>
          <a:spcPct val="20000"/>
        </a:spcBef>
        <a:buClr>
          <a:schemeClr val="accent1"/>
        </a:buClr>
        <a:buSzPct val="125000"/>
        <a:buFont typeface="Arial"/>
        <a:buChar char="•"/>
        <a:defRPr sz="2400" b="0" i="0" kern="1200">
          <a:solidFill>
            <a:schemeClr val="tx1"/>
          </a:solidFill>
          <a:latin typeface="Akzidenz-Grotesk BQ Regular"/>
          <a:ea typeface="+mn-ea"/>
          <a:cs typeface="Akzidenz-Grotesk BQ Regular"/>
        </a:defRPr>
      </a:lvl3pPr>
      <a:lvl4pPr marL="1600200" indent="-228600" algn="l" defTabSz="457200" rtl="0" eaLnBrk="1" latinLnBrk="0" hangingPunct="1">
        <a:spcBef>
          <a:spcPct val="20000"/>
        </a:spcBef>
        <a:buClr>
          <a:schemeClr val="accent1"/>
        </a:buClr>
        <a:buSzPct val="125000"/>
        <a:buFont typeface="Arial"/>
        <a:buChar char="–"/>
        <a:defRPr sz="2000" b="0" i="0" kern="1200">
          <a:solidFill>
            <a:schemeClr val="tx1"/>
          </a:solidFill>
          <a:latin typeface="Akzidenz-Grotesk BQ Regular"/>
          <a:ea typeface="+mn-ea"/>
          <a:cs typeface="Akzidenz-Grotesk BQ Regular"/>
        </a:defRPr>
      </a:lvl4pPr>
      <a:lvl5pPr marL="2057400" indent="-228600" algn="l" defTabSz="457200" rtl="0" eaLnBrk="1" latinLnBrk="0" hangingPunct="1">
        <a:spcBef>
          <a:spcPct val="20000"/>
        </a:spcBef>
        <a:buClr>
          <a:schemeClr val="accent1"/>
        </a:buClr>
        <a:buSzPct val="125000"/>
        <a:buFont typeface="Arial"/>
        <a:buChar char="»"/>
        <a:defRPr sz="2000" b="0" i="0" kern="1200">
          <a:solidFill>
            <a:schemeClr val="tx1"/>
          </a:solidFill>
          <a:latin typeface="Akzidenz-Grotesk BQ Regular"/>
          <a:ea typeface="+mn-ea"/>
          <a:cs typeface="Akzidenz-Grotesk BQ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v-SE" b="1" dirty="0" smtClean="0">
                <a:latin typeface="Arial"/>
                <a:cs typeface="Arial"/>
              </a:rPr>
              <a:t>Omstruktureringsförslag av I-sektionen</a:t>
            </a:r>
            <a:endParaRPr lang="sv-SE" b="1" dirty="0">
              <a:latin typeface="Arial"/>
              <a:cs typeface="Arial"/>
            </a:endParaRPr>
          </a:p>
        </p:txBody>
      </p:sp>
      <p:sp>
        <p:nvSpPr>
          <p:cNvPr id="3" name="Subtitle 2"/>
          <p:cNvSpPr>
            <a:spLocks noGrp="1"/>
          </p:cNvSpPr>
          <p:nvPr>
            <p:ph type="subTitle" idx="1"/>
          </p:nvPr>
        </p:nvSpPr>
        <p:spPr/>
        <p:txBody>
          <a:bodyPr/>
          <a:lstStyle/>
          <a:p>
            <a:r>
              <a:rPr lang="en-US" b="1" dirty="0" smtClean="0">
                <a:latin typeface="Arial"/>
                <a:cs typeface="Arial"/>
              </a:rPr>
              <a:t>2018-03-08</a:t>
            </a:r>
            <a:endParaRPr lang="en-US" b="1"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smtClean="0">
                <a:latin typeface="Arial" charset="0"/>
                <a:ea typeface="Arial" charset="0"/>
                <a:cs typeface="Arial" charset="0"/>
              </a:rPr>
              <a:t>Ekonomiansvarig</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10</a:t>
            </a:fld>
            <a:endParaRPr lang="en-US"/>
          </a:p>
        </p:txBody>
      </p:sp>
      <p:pic>
        <p:nvPicPr>
          <p:cNvPr id="5" name="Picture 9"/>
          <p:cNvPicPr/>
          <p:nvPr/>
        </p:nvPicPr>
        <p:blipFill>
          <a:blip r:embed="rId2">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
        <p:nvSpPr>
          <p:cNvPr id="8" name="Textruta 1"/>
          <p:cNvSpPr txBox="1"/>
          <p:nvPr/>
        </p:nvSpPr>
        <p:spPr>
          <a:xfrm>
            <a:off x="539552" y="1844824"/>
            <a:ext cx="7488832" cy="428396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b="1" dirty="0">
                <a:latin typeface="Garamond" charset="0"/>
                <a:ea typeface="Garamond" charset="0"/>
                <a:cs typeface="Garamond" charset="0"/>
              </a:rPr>
              <a:t>Syfte </a:t>
            </a:r>
            <a:r>
              <a:rPr lang="sv-SE" b="1" dirty="0" smtClean="0">
                <a:latin typeface="Garamond" charset="0"/>
                <a:ea typeface="Garamond" charset="0"/>
                <a:cs typeface="Garamond" charset="0"/>
              </a:rPr>
              <a:t>Ekonomiansvarig:</a:t>
            </a:r>
            <a:endParaRPr lang="sv-SE" dirty="0">
              <a:latin typeface="Garamond" charset="0"/>
              <a:ea typeface="Garamond" charset="0"/>
              <a:cs typeface="Garamond" charset="0"/>
            </a:endParaRPr>
          </a:p>
          <a:p>
            <a:r>
              <a:rPr lang="sv-SE" dirty="0" smtClean="0">
                <a:latin typeface="Garamond" charset="0"/>
                <a:ea typeface="Garamond" charset="0"/>
                <a:cs typeface="Garamond" charset="0"/>
              </a:rPr>
              <a:t>Att ha det översiktliga ansvaret för sektionens ekonomi.</a:t>
            </a:r>
          </a:p>
          <a:p>
            <a:r>
              <a:rPr lang="sv-SE" dirty="0">
                <a:latin typeface="Garamond" charset="0"/>
                <a:ea typeface="Garamond" charset="0"/>
                <a:cs typeface="Garamond" charset="0"/>
              </a:rPr>
              <a:t> </a:t>
            </a:r>
          </a:p>
          <a:p>
            <a:r>
              <a:rPr lang="sv-SE" b="1" dirty="0">
                <a:latin typeface="Garamond" charset="0"/>
                <a:ea typeface="Garamond" charset="0"/>
                <a:cs typeface="Garamond" charset="0"/>
              </a:rPr>
              <a:t>Förslag på arbetsuppgifter</a:t>
            </a:r>
            <a:r>
              <a:rPr lang="sv-SE" b="1" dirty="0" smtClean="0">
                <a:latin typeface="Garamond" charset="0"/>
                <a:ea typeface="Garamond" charset="0"/>
                <a:cs typeface="Garamond" charset="0"/>
              </a:rPr>
              <a:t>:</a:t>
            </a:r>
            <a:endParaRPr lang="sv-SE" dirty="0">
              <a:latin typeface="Garamond" charset="0"/>
              <a:ea typeface="Garamond" charset="0"/>
              <a:cs typeface="Garamond" charset="0"/>
            </a:endParaRPr>
          </a:p>
          <a:p>
            <a:pPr marL="285750" indent="-285750">
              <a:buBlip>
                <a:blip r:embed="rId3"/>
              </a:buBlip>
            </a:pPr>
            <a:r>
              <a:rPr lang="sv-SE" dirty="0" smtClean="0">
                <a:latin typeface="Garamond" charset="0"/>
                <a:ea typeface="Garamond" charset="0"/>
                <a:cs typeface="Garamond" charset="0"/>
              </a:rPr>
              <a:t>Firmatecknare </a:t>
            </a:r>
            <a:r>
              <a:rPr lang="sv-SE" dirty="0">
                <a:latin typeface="Garamond" charset="0"/>
                <a:ea typeface="Garamond" charset="0"/>
                <a:cs typeface="Garamond" charset="0"/>
              </a:rPr>
              <a:t>för sektionen</a:t>
            </a:r>
          </a:p>
          <a:p>
            <a:pPr marL="285750" lvl="0" indent="-285750">
              <a:buBlip>
                <a:blip r:embed="rId3"/>
              </a:buBlip>
            </a:pPr>
            <a:r>
              <a:rPr lang="sv-SE" dirty="0" smtClean="0">
                <a:latin typeface="Garamond" charset="0"/>
                <a:ea typeface="Garamond" charset="0"/>
                <a:cs typeface="Garamond" charset="0"/>
              </a:rPr>
              <a:t>Ansvarar för sektionens b</a:t>
            </a:r>
            <a:r>
              <a:rPr lang="sv-SE" dirty="0">
                <a:latin typeface="Garamond" charset="0"/>
                <a:ea typeface="Garamond" charset="0"/>
                <a:cs typeface="Garamond" charset="0"/>
              </a:rPr>
              <a:t>okföring </a:t>
            </a:r>
            <a:r>
              <a:rPr lang="sv-SE" dirty="0" smtClean="0">
                <a:latin typeface="Garamond" charset="0"/>
                <a:ea typeface="Garamond" charset="0"/>
                <a:cs typeface="Garamond" charset="0"/>
              </a:rPr>
              <a:t>och fakturering</a:t>
            </a:r>
            <a:endParaRPr lang="sv-SE" dirty="0">
              <a:latin typeface="Garamond" charset="0"/>
              <a:ea typeface="Garamond" charset="0"/>
              <a:cs typeface="Garamond" charset="0"/>
            </a:endParaRPr>
          </a:p>
          <a:p>
            <a:pPr marL="285750" lvl="0" indent="-285750">
              <a:buBlip>
                <a:blip r:embed="rId3"/>
              </a:buBlip>
            </a:pPr>
            <a:r>
              <a:rPr lang="sv-SE" dirty="0">
                <a:latin typeface="Garamond" charset="0"/>
                <a:ea typeface="Garamond" charset="0"/>
                <a:cs typeface="Garamond" charset="0"/>
              </a:rPr>
              <a:t>Ansvarig för </a:t>
            </a:r>
            <a:r>
              <a:rPr lang="sv-SE" dirty="0" smtClean="0">
                <a:latin typeface="Garamond" charset="0"/>
                <a:ea typeface="Garamond" charset="0"/>
                <a:cs typeface="Garamond" charset="0"/>
              </a:rPr>
              <a:t>utbetalning av utlägg</a:t>
            </a:r>
            <a:endParaRPr lang="sv-SE" dirty="0">
              <a:latin typeface="Garamond" charset="0"/>
              <a:ea typeface="Garamond" charset="0"/>
              <a:cs typeface="Garamond" charset="0"/>
            </a:endParaRPr>
          </a:p>
          <a:p>
            <a:pPr marL="285750" lvl="0" indent="-285750">
              <a:buBlip>
                <a:blip r:embed="rId3"/>
              </a:buBlip>
            </a:pPr>
            <a:r>
              <a:rPr lang="sv-SE" dirty="0">
                <a:latin typeface="Garamond" charset="0"/>
                <a:ea typeface="Garamond" charset="0"/>
                <a:cs typeface="Garamond" charset="0"/>
              </a:rPr>
              <a:t>Presentera </a:t>
            </a:r>
            <a:r>
              <a:rPr lang="sv-SE" dirty="0" smtClean="0">
                <a:latin typeface="Garamond" charset="0"/>
                <a:ea typeface="Garamond" charset="0"/>
                <a:cs typeface="Garamond" charset="0"/>
              </a:rPr>
              <a:t>en statusrapport kring sektionens ekonomi på månadsbasis</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Ansvara för </a:t>
            </a:r>
            <a:r>
              <a:rPr lang="sv-SE" dirty="0">
                <a:latin typeface="Garamond" charset="0"/>
                <a:ea typeface="Garamond" charset="0"/>
                <a:cs typeface="Garamond" charset="0"/>
              </a:rPr>
              <a:t>sektionskortet</a:t>
            </a:r>
          </a:p>
          <a:p>
            <a:pPr marL="285750" lvl="0" indent="-285750">
              <a:buBlip>
                <a:blip r:embed="rId3"/>
              </a:buBlip>
            </a:pPr>
            <a:r>
              <a:rPr lang="sv-SE" dirty="0">
                <a:latin typeface="Garamond" charset="0"/>
                <a:ea typeface="Garamond" charset="0"/>
                <a:cs typeface="Garamond" charset="0"/>
              </a:rPr>
              <a:t>Ansvara för </a:t>
            </a:r>
            <a:r>
              <a:rPr lang="sv-SE" dirty="0" smtClean="0">
                <a:latin typeface="Garamond" charset="0"/>
                <a:ea typeface="Garamond" charset="0"/>
                <a:cs typeface="Garamond" charset="0"/>
              </a:rPr>
              <a:t>upprättande och kontinuerlig uppföljning av budgeten</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Vara den primära kontakten med sektionens bank</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Ansvara för sektionens betalsystem (Ex. I-</a:t>
            </a:r>
            <a:r>
              <a:rPr lang="sv-SE" dirty="0" err="1" smtClean="0">
                <a:latin typeface="Garamond" charset="0"/>
                <a:ea typeface="Garamond" charset="0"/>
                <a:cs typeface="Garamond" charset="0"/>
              </a:rPr>
              <a:t>Zettle</a:t>
            </a:r>
            <a:r>
              <a:rPr lang="sv-SE" dirty="0" smtClean="0">
                <a:latin typeface="Garamond" charset="0"/>
                <a:ea typeface="Garamond" charset="0"/>
                <a:cs typeface="Garamond" charset="0"/>
              </a:rPr>
              <a:t>, </a:t>
            </a:r>
            <a:r>
              <a:rPr lang="sv-SE" dirty="0" err="1" smtClean="0">
                <a:latin typeface="Garamond" charset="0"/>
                <a:ea typeface="Garamond" charset="0"/>
                <a:cs typeface="Garamond" charset="0"/>
              </a:rPr>
              <a:t>Swish</a:t>
            </a:r>
            <a:r>
              <a:rPr lang="sv-SE" dirty="0" smtClean="0">
                <a:latin typeface="Garamond" charset="0"/>
                <a:ea typeface="Garamond" charset="0"/>
                <a:cs typeface="Garamond" charset="0"/>
              </a:rPr>
              <a:t>, etc.)</a:t>
            </a:r>
          </a:p>
        </p:txBody>
      </p:sp>
    </p:spTree>
    <p:extLst>
      <p:ext uri="{BB962C8B-B14F-4D97-AF65-F5344CB8AC3E}">
        <p14:creationId xmlns:p14="http://schemas.microsoft.com/office/powerpoint/2010/main" val="188102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charset="0"/>
                <a:ea typeface="Arial" charset="0"/>
                <a:cs typeface="Arial" charset="0"/>
              </a:rPr>
              <a:t>Administratör</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11</a:t>
            </a:fld>
            <a:endParaRPr lang="en-US"/>
          </a:p>
        </p:txBody>
      </p:sp>
      <p:sp>
        <p:nvSpPr>
          <p:cNvPr id="7" name="Textruta 1"/>
          <p:cNvSpPr txBox="1"/>
          <p:nvPr/>
        </p:nvSpPr>
        <p:spPr>
          <a:xfrm>
            <a:off x="539552" y="1196752"/>
            <a:ext cx="7488832" cy="475252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dirty="0">
                <a:latin typeface="Garamond" charset="0"/>
                <a:ea typeface="Garamond" charset="0"/>
                <a:cs typeface="Garamond" charset="0"/>
              </a:rPr>
              <a:t> </a:t>
            </a:r>
          </a:p>
          <a:p>
            <a:r>
              <a:rPr lang="sv-SE" b="1" dirty="0">
                <a:latin typeface="Garamond" charset="0"/>
                <a:ea typeface="Garamond" charset="0"/>
                <a:cs typeface="Garamond" charset="0"/>
              </a:rPr>
              <a:t>Syfte </a:t>
            </a:r>
            <a:r>
              <a:rPr lang="sv-SE" b="1" dirty="0" smtClean="0">
                <a:latin typeface="Garamond" charset="0"/>
                <a:ea typeface="Garamond" charset="0"/>
                <a:cs typeface="Garamond" charset="0"/>
              </a:rPr>
              <a:t>Administratör</a:t>
            </a:r>
            <a:r>
              <a:rPr lang="sv-SE" b="1" dirty="0">
                <a:latin typeface="Garamond" charset="0"/>
                <a:ea typeface="Garamond" charset="0"/>
                <a:cs typeface="Garamond" charset="0"/>
              </a:rPr>
              <a:t>:</a:t>
            </a:r>
            <a:endParaRPr lang="sv-SE" dirty="0">
              <a:latin typeface="Garamond" charset="0"/>
              <a:ea typeface="Garamond" charset="0"/>
              <a:cs typeface="Garamond" charset="0"/>
            </a:endParaRPr>
          </a:p>
          <a:p>
            <a:r>
              <a:rPr lang="sv-SE" dirty="0" smtClean="0">
                <a:latin typeface="Garamond" charset="0"/>
                <a:ea typeface="Garamond" charset="0"/>
                <a:cs typeface="Garamond" charset="0"/>
              </a:rPr>
              <a:t>Att strukturera </a:t>
            </a:r>
            <a:r>
              <a:rPr lang="sv-SE" dirty="0">
                <a:latin typeface="Garamond" charset="0"/>
                <a:ea typeface="Garamond" charset="0"/>
                <a:cs typeface="Garamond" charset="0"/>
              </a:rPr>
              <a:t>det operativa arbetet i styrelsen samt främja sektionens arbete kring mångfald och jämlikhet.</a:t>
            </a:r>
          </a:p>
          <a:p>
            <a:endParaRPr lang="sv-SE" b="1" dirty="0" smtClean="0">
              <a:latin typeface="Garamond" charset="0"/>
              <a:ea typeface="Garamond" charset="0"/>
              <a:cs typeface="Garamond" charset="0"/>
            </a:endParaRPr>
          </a:p>
          <a:p>
            <a:r>
              <a:rPr lang="sv-SE" b="1" dirty="0" smtClean="0">
                <a:latin typeface="Garamond" charset="0"/>
                <a:ea typeface="Garamond" charset="0"/>
                <a:cs typeface="Garamond" charset="0"/>
              </a:rPr>
              <a:t>Förslag </a:t>
            </a:r>
            <a:r>
              <a:rPr lang="sv-SE" b="1" dirty="0">
                <a:latin typeface="Garamond" charset="0"/>
                <a:ea typeface="Garamond" charset="0"/>
                <a:cs typeface="Garamond" charset="0"/>
              </a:rPr>
              <a:t>på arbetsuppgifter</a:t>
            </a:r>
            <a:r>
              <a:rPr lang="sv-SE" b="1" dirty="0" smtClean="0">
                <a:latin typeface="Garamond" charset="0"/>
                <a:ea typeface="Garamond" charset="0"/>
                <a:cs typeface="Garamond" charset="0"/>
              </a:rPr>
              <a:t>:</a:t>
            </a:r>
            <a:endParaRPr lang="sv-SE" dirty="0">
              <a:latin typeface="Garamond" charset="0"/>
              <a:ea typeface="Garamond" charset="0"/>
              <a:cs typeface="Garamond" charset="0"/>
            </a:endParaRPr>
          </a:p>
          <a:p>
            <a:pPr marL="285750" indent="-285750">
              <a:buBlip>
                <a:blip r:embed="rId3"/>
              </a:buBlip>
            </a:pPr>
            <a:r>
              <a:rPr lang="sv-SE" dirty="0" smtClean="0">
                <a:latin typeface="Garamond" charset="0"/>
                <a:ea typeface="Garamond" charset="0"/>
                <a:cs typeface="Garamond" charset="0"/>
              </a:rPr>
              <a:t>Ansvara för sektionens interna </a:t>
            </a:r>
            <a:r>
              <a:rPr lang="sv-SE" dirty="0">
                <a:latin typeface="Garamond" charset="0"/>
                <a:ea typeface="Garamond" charset="0"/>
                <a:cs typeface="Garamond" charset="0"/>
              </a:rPr>
              <a:t>d</a:t>
            </a:r>
            <a:r>
              <a:rPr lang="sv-SE" dirty="0" smtClean="0">
                <a:latin typeface="Garamond" charset="0"/>
                <a:ea typeface="Garamond" charset="0"/>
                <a:cs typeface="Garamond" charset="0"/>
              </a:rPr>
              <a:t>okumentation </a:t>
            </a:r>
            <a:r>
              <a:rPr lang="sv-SE" dirty="0">
                <a:latin typeface="Garamond" charset="0"/>
                <a:ea typeface="Garamond" charset="0"/>
                <a:cs typeface="Garamond" charset="0"/>
              </a:rPr>
              <a:t>och </a:t>
            </a:r>
            <a:r>
              <a:rPr lang="sv-SE" dirty="0" smtClean="0">
                <a:latin typeface="Garamond" charset="0"/>
                <a:ea typeface="Garamond" charset="0"/>
                <a:cs typeface="Garamond" charset="0"/>
              </a:rPr>
              <a:t>dess publicering</a:t>
            </a:r>
            <a:endParaRPr lang="sv-SE" dirty="0">
              <a:latin typeface="Garamond" charset="0"/>
              <a:ea typeface="Garamond" charset="0"/>
              <a:cs typeface="Garamond" charset="0"/>
            </a:endParaRPr>
          </a:p>
          <a:p>
            <a:pPr marL="285750" indent="-285750">
              <a:buBlip>
                <a:blip r:embed="rId3"/>
              </a:buBlip>
            </a:pPr>
            <a:r>
              <a:rPr lang="sv-SE" dirty="0" smtClean="0">
                <a:latin typeface="Garamond" charset="0"/>
                <a:ea typeface="Garamond" charset="0"/>
                <a:cs typeface="Garamond" charset="0"/>
              </a:rPr>
              <a:t>Ansvara för bokning av lokaler för sektionens verksamhet</a:t>
            </a:r>
            <a:endParaRPr lang="sv-SE" dirty="0">
              <a:latin typeface="Garamond" charset="0"/>
              <a:ea typeface="Garamond" charset="0"/>
              <a:cs typeface="Garamond" charset="0"/>
            </a:endParaRPr>
          </a:p>
          <a:p>
            <a:pPr marL="285750" indent="-285750">
              <a:buBlip>
                <a:blip r:embed="rId3"/>
              </a:buBlip>
            </a:pPr>
            <a:r>
              <a:rPr lang="sv-SE" dirty="0">
                <a:latin typeface="Garamond" charset="0"/>
                <a:ea typeface="Garamond" charset="0"/>
                <a:cs typeface="Garamond" charset="0"/>
              </a:rPr>
              <a:t>Studiemiljökommitteen</a:t>
            </a:r>
          </a:p>
          <a:p>
            <a:pPr marL="285750" indent="-285750">
              <a:buBlip>
                <a:blip r:embed="rId3"/>
              </a:buBlip>
            </a:pPr>
            <a:r>
              <a:rPr lang="sv-SE" dirty="0">
                <a:latin typeface="Garamond" charset="0"/>
                <a:ea typeface="Garamond" charset="0"/>
                <a:cs typeface="Garamond" charset="0"/>
              </a:rPr>
              <a:t>Ansvarig för kalendern</a:t>
            </a:r>
          </a:p>
          <a:p>
            <a:pPr marL="285750" indent="-285750">
              <a:buBlip>
                <a:blip r:embed="rId3"/>
              </a:buBlip>
            </a:pPr>
            <a:r>
              <a:rPr lang="sv-SE" dirty="0" smtClean="0">
                <a:latin typeface="Garamond" charset="0"/>
                <a:ea typeface="Garamond" charset="0"/>
                <a:cs typeface="Garamond" charset="0"/>
              </a:rPr>
              <a:t>Schemaläggare</a:t>
            </a:r>
            <a:endParaRPr lang="sv-SE" dirty="0">
              <a:latin typeface="Garamond" charset="0"/>
              <a:ea typeface="Garamond" charset="0"/>
              <a:cs typeface="Garamond" charset="0"/>
            </a:endParaRPr>
          </a:p>
          <a:p>
            <a:pPr marL="285750" indent="-285750">
              <a:buBlip>
                <a:blip r:embed="rId3"/>
              </a:buBlip>
            </a:pPr>
            <a:r>
              <a:rPr lang="sv-SE" dirty="0">
                <a:latin typeface="Garamond" charset="0"/>
                <a:ea typeface="Garamond" charset="0"/>
                <a:cs typeface="Garamond" charset="0"/>
              </a:rPr>
              <a:t>Koordinera I-mys</a:t>
            </a:r>
          </a:p>
          <a:p>
            <a:pPr marL="285750" indent="-285750">
              <a:buBlip>
                <a:blip r:embed="rId3"/>
              </a:buBlip>
            </a:pPr>
            <a:r>
              <a:rPr lang="sv-SE" dirty="0">
                <a:latin typeface="Garamond" charset="0"/>
                <a:ea typeface="Garamond" charset="0"/>
                <a:cs typeface="Garamond" charset="0"/>
              </a:rPr>
              <a:t>Informera om </a:t>
            </a:r>
            <a:r>
              <a:rPr lang="sv-SE" dirty="0" smtClean="0">
                <a:latin typeface="Garamond" charset="0"/>
                <a:ea typeface="Garamond" charset="0"/>
                <a:cs typeface="Garamond" charset="0"/>
              </a:rPr>
              <a:t>och ansvara för sektionens välgörenhetsarbete </a:t>
            </a:r>
            <a:endParaRPr lang="sv-SE" dirty="0">
              <a:latin typeface="Garamond" charset="0"/>
              <a:ea typeface="Garamond" charset="0"/>
              <a:cs typeface="Garamond" charset="0"/>
            </a:endParaRPr>
          </a:p>
          <a:p>
            <a:r>
              <a:rPr lang="sv-SE" dirty="0">
                <a:latin typeface="Garamond" charset="0"/>
                <a:ea typeface="Garamond" charset="0"/>
                <a:cs typeface="Garamond" charset="0"/>
              </a:rPr>
              <a:t> </a:t>
            </a:r>
          </a:p>
        </p:txBody>
      </p:sp>
      <p:pic>
        <p:nvPicPr>
          <p:cNvPr id="5" name="Picture 9"/>
          <p:cNvPicPr/>
          <p:nvPr/>
        </p:nvPicPr>
        <p:blipFill>
          <a:blip r:embed="rId4">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Tree>
    <p:extLst>
      <p:ext uri="{BB962C8B-B14F-4D97-AF65-F5344CB8AC3E}">
        <p14:creationId xmlns:p14="http://schemas.microsoft.com/office/powerpoint/2010/main" val="1650081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6552" y="260648"/>
            <a:ext cx="10441160" cy="1143000"/>
          </a:xfrm>
        </p:spPr>
        <p:txBody>
          <a:bodyPr>
            <a:normAutofit/>
          </a:bodyPr>
          <a:lstStyle/>
          <a:p>
            <a:r>
              <a:rPr lang="sv-SE" sz="3600" b="1" dirty="0" smtClean="0">
                <a:latin typeface="Arial" charset="0"/>
                <a:ea typeface="Arial" charset="0"/>
                <a:cs typeface="Arial" charset="0"/>
              </a:rPr>
              <a:t>Kommunikationsansvarig</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12</a:t>
            </a:fld>
            <a:endParaRPr lang="en-US"/>
          </a:p>
        </p:txBody>
      </p:sp>
      <p:pic>
        <p:nvPicPr>
          <p:cNvPr id="5" name="Picture 9"/>
          <p:cNvPicPr/>
          <p:nvPr/>
        </p:nvPicPr>
        <p:blipFill>
          <a:blip r:embed="rId2">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
        <p:nvSpPr>
          <p:cNvPr id="8" name="Textruta 1"/>
          <p:cNvSpPr txBox="1"/>
          <p:nvPr/>
        </p:nvSpPr>
        <p:spPr>
          <a:xfrm>
            <a:off x="827584" y="1124744"/>
            <a:ext cx="7488832" cy="475252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dirty="0">
                <a:latin typeface="Garamond" charset="0"/>
                <a:ea typeface="Garamond" charset="0"/>
                <a:cs typeface="Garamond" charset="0"/>
              </a:rPr>
              <a:t> </a:t>
            </a:r>
          </a:p>
          <a:p>
            <a:r>
              <a:rPr lang="sv-SE" b="1" dirty="0">
                <a:latin typeface="Garamond" charset="0"/>
                <a:ea typeface="Garamond" charset="0"/>
                <a:cs typeface="Garamond" charset="0"/>
              </a:rPr>
              <a:t>Syfte </a:t>
            </a:r>
            <a:r>
              <a:rPr lang="sv-SE" b="1" dirty="0" smtClean="0">
                <a:latin typeface="Garamond" charset="0"/>
                <a:ea typeface="Garamond" charset="0"/>
                <a:cs typeface="Garamond" charset="0"/>
              </a:rPr>
              <a:t>Kommunikationsansvarig:</a:t>
            </a:r>
          </a:p>
          <a:p>
            <a:r>
              <a:rPr lang="sv-SE" dirty="0" smtClean="0">
                <a:latin typeface="Garamond" charset="0"/>
                <a:ea typeface="Garamond" charset="0"/>
                <a:cs typeface="Garamond" charset="0"/>
              </a:rPr>
              <a:t>Att ansvara </a:t>
            </a:r>
            <a:r>
              <a:rPr lang="sv-SE" dirty="0">
                <a:latin typeface="Garamond" charset="0"/>
                <a:ea typeface="Garamond" charset="0"/>
                <a:cs typeface="Garamond" charset="0"/>
              </a:rPr>
              <a:t>för </a:t>
            </a:r>
            <a:r>
              <a:rPr lang="sv-SE" dirty="0" smtClean="0">
                <a:latin typeface="Garamond" charset="0"/>
                <a:ea typeface="Garamond" charset="0"/>
                <a:cs typeface="Garamond" charset="0"/>
              </a:rPr>
              <a:t>den externa kommunikationen mot sektionens intressenter</a:t>
            </a:r>
            <a:r>
              <a:rPr lang="sv-SE" dirty="0">
                <a:latin typeface="Garamond" charset="0"/>
                <a:ea typeface="Garamond" charset="0"/>
                <a:cs typeface="Garamond" charset="0"/>
              </a:rPr>
              <a:t>.</a:t>
            </a:r>
          </a:p>
          <a:p>
            <a:endParaRPr lang="sv-SE" b="1" dirty="0" smtClean="0">
              <a:latin typeface="Garamond" charset="0"/>
              <a:ea typeface="Garamond" charset="0"/>
              <a:cs typeface="Garamond" charset="0"/>
            </a:endParaRPr>
          </a:p>
          <a:p>
            <a:r>
              <a:rPr lang="sv-SE" b="1" dirty="0" smtClean="0">
                <a:latin typeface="Garamond" charset="0"/>
                <a:ea typeface="Garamond" charset="0"/>
                <a:cs typeface="Garamond" charset="0"/>
              </a:rPr>
              <a:t>Förslag </a:t>
            </a:r>
            <a:r>
              <a:rPr lang="sv-SE" b="1" dirty="0">
                <a:latin typeface="Garamond" charset="0"/>
                <a:ea typeface="Garamond" charset="0"/>
                <a:cs typeface="Garamond" charset="0"/>
              </a:rPr>
              <a:t>på arbetsuppgifter:</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Ansvara för sektionens kommunikationskanaler</a:t>
            </a:r>
            <a:endParaRPr lang="sv-SE" dirty="0">
              <a:latin typeface="Garamond" charset="0"/>
              <a:ea typeface="Garamond" charset="0"/>
              <a:cs typeface="Garamond" charset="0"/>
            </a:endParaRPr>
          </a:p>
          <a:p>
            <a:pPr marL="285750" indent="-285750">
              <a:buBlip>
                <a:blip r:embed="rId3"/>
              </a:buBlip>
            </a:pPr>
            <a:r>
              <a:rPr lang="sv-SE" dirty="0">
                <a:latin typeface="Garamond" charset="0"/>
                <a:ea typeface="Garamond" charset="0"/>
                <a:cs typeface="Garamond" charset="0"/>
              </a:rPr>
              <a:t>Förbereda och </a:t>
            </a:r>
            <a:r>
              <a:rPr lang="sv-SE" dirty="0" smtClean="0">
                <a:latin typeface="Garamond" charset="0"/>
                <a:ea typeface="Garamond" charset="0"/>
                <a:cs typeface="Garamond" charset="0"/>
              </a:rPr>
              <a:t>koordinera regelbundna gruppmöten</a:t>
            </a:r>
          </a:p>
          <a:p>
            <a:pPr marL="285750" indent="-285750">
              <a:buBlip>
                <a:blip r:embed="rId3"/>
              </a:buBlip>
            </a:pPr>
            <a:r>
              <a:rPr lang="sv-SE" dirty="0" smtClean="0">
                <a:latin typeface="Garamond" charset="0"/>
                <a:ea typeface="Garamond" charset="0"/>
                <a:cs typeface="Garamond" charset="0"/>
              </a:rPr>
              <a:t>Ansvara för sektionens grafisk profil</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Delta på </a:t>
            </a:r>
            <a:r>
              <a:rPr lang="sv-SE" dirty="0" err="1" smtClean="0">
                <a:latin typeface="Garamond" charset="0"/>
                <a:ea typeface="Garamond" charset="0"/>
                <a:cs typeface="Garamond" charset="0"/>
              </a:rPr>
              <a:t>Infrad</a:t>
            </a:r>
            <a:r>
              <a:rPr lang="sv-SE" dirty="0" smtClean="0">
                <a:latin typeface="Garamond" charset="0"/>
                <a:ea typeface="Garamond" charset="0"/>
                <a:cs typeface="Garamond" charset="0"/>
              </a:rPr>
              <a:t>-möten  </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Ansvara för extern </a:t>
            </a:r>
            <a:r>
              <a:rPr lang="sv-SE" dirty="0">
                <a:latin typeface="Garamond" charset="0"/>
                <a:ea typeface="Garamond" charset="0"/>
                <a:cs typeface="Garamond" charset="0"/>
              </a:rPr>
              <a:t>marknadsföring </a:t>
            </a:r>
          </a:p>
          <a:p>
            <a:pPr marL="285750" lvl="0" indent="-285750">
              <a:buBlip>
                <a:blip r:embed="rId3"/>
              </a:buBlip>
            </a:pPr>
            <a:r>
              <a:rPr lang="sv-SE" dirty="0" smtClean="0">
                <a:latin typeface="Garamond" charset="0"/>
                <a:ea typeface="Garamond" charset="0"/>
                <a:cs typeface="Garamond" charset="0"/>
              </a:rPr>
              <a:t>Arbeta med LTU </a:t>
            </a:r>
            <a:r>
              <a:rPr lang="sv-SE" dirty="0">
                <a:latin typeface="Garamond" charset="0"/>
                <a:ea typeface="Garamond" charset="0"/>
                <a:cs typeface="Garamond" charset="0"/>
              </a:rPr>
              <a:t>Studentrekrytering</a:t>
            </a:r>
          </a:p>
          <a:p>
            <a:pPr marL="285750" indent="-285750">
              <a:buBlip>
                <a:blip r:embed="rId3"/>
              </a:buBlip>
            </a:pPr>
            <a:r>
              <a:rPr lang="sv-SE" dirty="0">
                <a:latin typeface="Garamond" charset="0"/>
                <a:ea typeface="Garamond" charset="0"/>
                <a:cs typeface="Garamond" charset="0"/>
              </a:rPr>
              <a:t>Arbeta regelbundet med Luleå </a:t>
            </a:r>
            <a:r>
              <a:rPr lang="sv-SE" dirty="0" smtClean="0">
                <a:latin typeface="Garamond" charset="0"/>
                <a:ea typeface="Garamond" charset="0"/>
                <a:cs typeface="Garamond" charset="0"/>
              </a:rPr>
              <a:t>näringsliv, förslagsvis </a:t>
            </a:r>
            <a:r>
              <a:rPr lang="sv-SE" dirty="0">
                <a:latin typeface="Garamond" charset="0"/>
                <a:ea typeface="Garamond" charset="0"/>
                <a:cs typeface="Garamond" charset="0"/>
              </a:rPr>
              <a:t>som </a:t>
            </a:r>
            <a:r>
              <a:rPr lang="sv-SE" dirty="0" smtClean="0">
                <a:latin typeface="Garamond" charset="0"/>
                <a:ea typeface="Garamond" charset="0"/>
                <a:cs typeface="Garamond" charset="0"/>
              </a:rPr>
              <a:t>studentambassadör</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Samordna </a:t>
            </a:r>
            <a:r>
              <a:rPr lang="sv-SE" dirty="0">
                <a:latin typeface="Garamond" charset="0"/>
                <a:ea typeface="Garamond" charset="0"/>
                <a:cs typeface="Garamond" charset="0"/>
              </a:rPr>
              <a:t>studentmässor</a:t>
            </a:r>
          </a:p>
          <a:p>
            <a:pPr marL="285750" lvl="0" indent="-285750">
              <a:buBlip>
                <a:blip r:embed="rId3"/>
              </a:buBlip>
            </a:pPr>
            <a:r>
              <a:rPr lang="sv-SE" dirty="0" smtClean="0">
                <a:latin typeface="Garamond" charset="0"/>
                <a:ea typeface="Garamond" charset="0"/>
                <a:cs typeface="Garamond" charset="0"/>
              </a:rPr>
              <a:t>Ansvara </a:t>
            </a:r>
            <a:r>
              <a:rPr lang="sv-SE" dirty="0">
                <a:latin typeface="Garamond" charset="0"/>
                <a:ea typeface="Garamond" charset="0"/>
                <a:cs typeface="Garamond" charset="0"/>
              </a:rPr>
              <a:t>för </a:t>
            </a:r>
            <a:r>
              <a:rPr lang="sv-SE" dirty="0" smtClean="0">
                <a:latin typeface="Garamond" charset="0"/>
                <a:ea typeface="Garamond" charset="0"/>
                <a:cs typeface="Garamond" charset="0"/>
              </a:rPr>
              <a:t>sektionens profilprodukter</a:t>
            </a:r>
          </a:p>
          <a:p>
            <a:pPr marL="285750" indent="-285750">
              <a:buBlip>
                <a:blip r:embed="rId3"/>
              </a:buBlip>
            </a:pPr>
            <a:r>
              <a:rPr lang="sv-SE" dirty="0">
                <a:latin typeface="Garamond" charset="0"/>
                <a:ea typeface="Garamond" charset="0"/>
                <a:cs typeface="Garamond" charset="0"/>
              </a:rPr>
              <a:t>Hålla i regelbundna personliga samtal med gruppens </a:t>
            </a:r>
            <a:r>
              <a:rPr lang="sv-SE" dirty="0" smtClean="0">
                <a:latin typeface="Garamond" charset="0"/>
                <a:ea typeface="Garamond" charset="0"/>
                <a:cs typeface="Garamond" charset="0"/>
              </a:rPr>
              <a:t>ordförande</a:t>
            </a:r>
            <a:endParaRPr lang="sv-SE" dirty="0">
              <a:latin typeface="Garamond" charset="0"/>
              <a:ea typeface="Garamond" charset="0"/>
              <a:cs typeface="Garamond" charset="0"/>
            </a:endParaRPr>
          </a:p>
          <a:p>
            <a:pPr lvl="0"/>
            <a:endParaRPr lang="sv-SE" dirty="0">
              <a:latin typeface="Garamond" charset="0"/>
              <a:ea typeface="Garamond" charset="0"/>
              <a:cs typeface="Garamond" charset="0"/>
            </a:endParaRPr>
          </a:p>
          <a:p>
            <a:endParaRPr lang="sv-SE" dirty="0">
              <a:latin typeface="Garamond" charset="0"/>
              <a:ea typeface="Garamond" charset="0"/>
              <a:cs typeface="Garamond" charset="0"/>
            </a:endParaRPr>
          </a:p>
        </p:txBody>
      </p:sp>
    </p:spTree>
    <p:extLst>
      <p:ext uri="{BB962C8B-B14F-4D97-AF65-F5344CB8AC3E}">
        <p14:creationId xmlns:p14="http://schemas.microsoft.com/office/powerpoint/2010/main" val="1944870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charset="0"/>
                <a:ea typeface="Arial" charset="0"/>
                <a:cs typeface="Arial" charset="0"/>
              </a:rPr>
              <a:t>Utbildningsansvarig</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13</a:t>
            </a:fld>
            <a:endParaRPr lang="en-US"/>
          </a:p>
        </p:txBody>
      </p:sp>
      <p:pic>
        <p:nvPicPr>
          <p:cNvPr id="5" name="Picture 9"/>
          <p:cNvPicPr/>
          <p:nvPr/>
        </p:nvPicPr>
        <p:blipFill>
          <a:blip r:embed="rId2">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
        <p:nvSpPr>
          <p:cNvPr id="8" name="Textruta 1"/>
          <p:cNvSpPr txBox="1"/>
          <p:nvPr/>
        </p:nvSpPr>
        <p:spPr>
          <a:xfrm>
            <a:off x="611560" y="1268760"/>
            <a:ext cx="7488832" cy="475252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dirty="0">
                <a:latin typeface="Garamond" charset="0"/>
                <a:ea typeface="Garamond" charset="0"/>
                <a:cs typeface="Garamond" charset="0"/>
              </a:rPr>
              <a:t> </a:t>
            </a:r>
          </a:p>
          <a:p>
            <a:r>
              <a:rPr lang="sv-SE" b="1" dirty="0">
                <a:latin typeface="Garamond" charset="0"/>
                <a:ea typeface="Garamond" charset="0"/>
                <a:cs typeface="Garamond" charset="0"/>
              </a:rPr>
              <a:t>Syfte </a:t>
            </a:r>
            <a:r>
              <a:rPr lang="sv-SE" b="1" dirty="0" smtClean="0">
                <a:latin typeface="Garamond" charset="0"/>
                <a:ea typeface="Garamond" charset="0"/>
                <a:cs typeface="Garamond" charset="0"/>
              </a:rPr>
              <a:t>Utbildningsansvarig:</a:t>
            </a:r>
          </a:p>
          <a:p>
            <a:r>
              <a:rPr lang="sv-SE" dirty="0" smtClean="0">
                <a:latin typeface="Garamond" charset="0"/>
                <a:ea typeface="Garamond" charset="0"/>
                <a:cs typeface="Garamond" charset="0"/>
              </a:rPr>
              <a:t>Att ta till vara på studenternas åsikter kring utbildningen och verka för dess utveckling.</a:t>
            </a:r>
          </a:p>
          <a:p>
            <a:endParaRPr lang="sv-SE" b="1" dirty="0" smtClean="0">
              <a:latin typeface="Garamond" charset="0"/>
              <a:ea typeface="Garamond" charset="0"/>
              <a:cs typeface="Garamond" charset="0"/>
            </a:endParaRPr>
          </a:p>
          <a:p>
            <a:r>
              <a:rPr lang="sv-SE" b="1" dirty="0" smtClean="0">
                <a:latin typeface="Garamond" charset="0"/>
                <a:ea typeface="Garamond" charset="0"/>
                <a:cs typeface="Garamond" charset="0"/>
              </a:rPr>
              <a:t>Förslag </a:t>
            </a:r>
            <a:r>
              <a:rPr lang="sv-SE" b="1" dirty="0">
                <a:latin typeface="Garamond" charset="0"/>
                <a:ea typeface="Garamond" charset="0"/>
                <a:cs typeface="Garamond" charset="0"/>
              </a:rPr>
              <a:t>på arbetsuppgifter:</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Delta på UBS-rådsmöte</a:t>
            </a:r>
            <a:endParaRPr lang="sv-SE" dirty="0">
              <a:latin typeface="Garamond" charset="0"/>
              <a:ea typeface="Garamond" charset="0"/>
              <a:cs typeface="Garamond" charset="0"/>
            </a:endParaRPr>
          </a:p>
          <a:p>
            <a:pPr marL="285750" indent="-285750">
              <a:buBlip>
                <a:blip r:embed="rId3"/>
              </a:buBlip>
            </a:pPr>
            <a:r>
              <a:rPr lang="sv-SE" dirty="0">
                <a:latin typeface="Garamond" charset="0"/>
                <a:ea typeface="Garamond" charset="0"/>
                <a:cs typeface="Garamond" charset="0"/>
              </a:rPr>
              <a:t>Förbereda och koordinera regelbundna </a:t>
            </a:r>
            <a:r>
              <a:rPr lang="sv-SE" dirty="0" smtClean="0">
                <a:latin typeface="Garamond" charset="0"/>
                <a:ea typeface="Garamond" charset="0"/>
                <a:cs typeface="Garamond" charset="0"/>
              </a:rPr>
              <a:t>gruppmöten</a:t>
            </a:r>
          </a:p>
          <a:p>
            <a:pPr marL="285750" lvl="0" indent="-285750">
              <a:buBlip>
                <a:blip r:embed="rId3"/>
              </a:buBlip>
            </a:pPr>
            <a:r>
              <a:rPr lang="sv-SE" dirty="0" smtClean="0">
                <a:latin typeface="Garamond" charset="0"/>
                <a:ea typeface="Garamond" charset="0"/>
                <a:cs typeface="Garamond" charset="0"/>
              </a:rPr>
              <a:t>Ansvara för ärenden från </a:t>
            </a:r>
            <a:r>
              <a:rPr lang="sv-SE" dirty="0" err="1">
                <a:latin typeface="Garamond" charset="0"/>
                <a:ea typeface="Garamond" charset="0"/>
                <a:cs typeface="Garamond" charset="0"/>
              </a:rPr>
              <a:t>utbildningsbevakning.se</a:t>
            </a:r>
            <a:endParaRPr lang="sv-SE" dirty="0">
              <a:latin typeface="Garamond" charset="0"/>
              <a:ea typeface="Garamond" charset="0"/>
              <a:cs typeface="Garamond" charset="0"/>
            </a:endParaRPr>
          </a:p>
          <a:p>
            <a:pPr marL="285750" lvl="0" indent="-285750">
              <a:buBlip>
                <a:blip r:embed="rId3"/>
              </a:buBlip>
            </a:pPr>
            <a:r>
              <a:rPr lang="sv-SE" dirty="0" smtClean="0">
                <a:latin typeface="Garamond" charset="0"/>
                <a:ea typeface="Garamond" charset="0"/>
                <a:cs typeface="Garamond" charset="0"/>
              </a:rPr>
              <a:t>Primär kontakt mot skolan institutioner och </a:t>
            </a:r>
            <a:r>
              <a:rPr lang="sv-SE" dirty="0">
                <a:latin typeface="Garamond" charset="0"/>
                <a:ea typeface="Garamond" charset="0"/>
                <a:cs typeface="Garamond" charset="0"/>
              </a:rPr>
              <a:t>lärare </a:t>
            </a:r>
          </a:p>
          <a:p>
            <a:pPr marL="285750" lvl="0" indent="-285750">
              <a:buBlip>
                <a:blip r:embed="rId3"/>
              </a:buBlip>
            </a:pPr>
            <a:r>
              <a:rPr lang="sv-SE" dirty="0">
                <a:latin typeface="Garamond" charset="0"/>
                <a:ea typeface="Garamond" charset="0"/>
                <a:cs typeface="Garamond" charset="0"/>
              </a:rPr>
              <a:t>Ansvara för information om programmet</a:t>
            </a:r>
          </a:p>
          <a:p>
            <a:pPr marL="285750" lvl="0" indent="-285750">
              <a:buBlip>
                <a:blip r:embed="rId3"/>
              </a:buBlip>
            </a:pPr>
            <a:r>
              <a:rPr lang="sv-SE" dirty="0">
                <a:latin typeface="Garamond" charset="0"/>
                <a:ea typeface="Garamond" charset="0"/>
                <a:cs typeface="Garamond" charset="0"/>
              </a:rPr>
              <a:t>Ansvara </a:t>
            </a:r>
            <a:r>
              <a:rPr lang="sv-SE" dirty="0" smtClean="0">
                <a:latin typeface="Garamond" charset="0"/>
                <a:ea typeface="Garamond" charset="0"/>
                <a:cs typeface="Garamond" charset="0"/>
              </a:rPr>
              <a:t>för eventuell kompletterande utbildning</a:t>
            </a:r>
          </a:p>
          <a:p>
            <a:pPr marL="285750" indent="-285750">
              <a:buBlip>
                <a:blip r:embed="rId3"/>
              </a:buBlip>
            </a:pPr>
            <a:r>
              <a:rPr lang="sv-SE" dirty="0">
                <a:latin typeface="Garamond" charset="0"/>
                <a:ea typeface="Garamond" charset="0"/>
                <a:cs typeface="Garamond" charset="0"/>
              </a:rPr>
              <a:t>Hålla i regelbundna personliga samtal med gruppens </a:t>
            </a:r>
            <a:r>
              <a:rPr lang="sv-SE" dirty="0" smtClean="0">
                <a:latin typeface="Garamond" charset="0"/>
                <a:ea typeface="Garamond" charset="0"/>
                <a:cs typeface="Garamond" charset="0"/>
              </a:rPr>
              <a:t>ordförande</a:t>
            </a:r>
            <a:endParaRPr lang="sv-SE" dirty="0">
              <a:latin typeface="Garamond" charset="0"/>
              <a:ea typeface="Garamond" charset="0"/>
              <a:cs typeface="Garamond" charset="0"/>
            </a:endParaRPr>
          </a:p>
          <a:p>
            <a:pPr lvl="0"/>
            <a:endParaRPr lang="sv-SE" dirty="0">
              <a:latin typeface="Garamond" charset="0"/>
              <a:ea typeface="Garamond" charset="0"/>
              <a:cs typeface="Garamond" charset="0"/>
            </a:endParaRPr>
          </a:p>
          <a:p>
            <a:endParaRPr lang="sv-SE" dirty="0">
              <a:latin typeface="Garamond" charset="0"/>
              <a:ea typeface="Garamond" charset="0"/>
              <a:cs typeface="Garamond" charset="0"/>
            </a:endParaRPr>
          </a:p>
        </p:txBody>
      </p:sp>
    </p:spTree>
    <p:extLst>
      <p:ext uri="{BB962C8B-B14F-4D97-AF65-F5344CB8AC3E}">
        <p14:creationId xmlns:p14="http://schemas.microsoft.com/office/powerpoint/2010/main" val="196765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charset="0"/>
                <a:ea typeface="Arial" charset="0"/>
                <a:cs typeface="Arial" charset="0"/>
              </a:rPr>
              <a:t>Näringslivsansvarig</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14</a:t>
            </a:fld>
            <a:endParaRPr lang="en-US"/>
          </a:p>
        </p:txBody>
      </p:sp>
      <p:sp>
        <p:nvSpPr>
          <p:cNvPr id="7" name="Textruta 1"/>
          <p:cNvSpPr txBox="1"/>
          <p:nvPr/>
        </p:nvSpPr>
        <p:spPr>
          <a:xfrm>
            <a:off x="611560" y="1245000"/>
            <a:ext cx="7488832" cy="470427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b="1" dirty="0">
                <a:latin typeface="Garamond" charset="0"/>
                <a:ea typeface="Garamond" charset="0"/>
                <a:cs typeface="Garamond" charset="0"/>
              </a:rPr>
              <a:t>Syfte </a:t>
            </a:r>
            <a:r>
              <a:rPr lang="sv-SE" b="1" dirty="0" smtClean="0">
                <a:latin typeface="Garamond" charset="0"/>
                <a:ea typeface="Garamond" charset="0"/>
                <a:cs typeface="Garamond" charset="0"/>
              </a:rPr>
              <a:t>Näringslivsansvarig:</a:t>
            </a:r>
            <a:endParaRPr lang="sv-SE" b="1" dirty="0">
              <a:latin typeface="Garamond" charset="0"/>
              <a:ea typeface="Garamond" charset="0"/>
              <a:cs typeface="Garamond" charset="0"/>
            </a:endParaRPr>
          </a:p>
          <a:p>
            <a:r>
              <a:rPr lang="sv-SE" dirty="0" smtClean="0">
                <a:latin typeface="Garamond" charset="0"/>
                <a:ea typeface="Garamond" charset="0"/>
                <a:cs typeface="Garamond" charset="0"/>
              </a:rPr>
              <a:t>Att koordinera all extern kontakt samt representera sektionen mot dess intressenter. </a:t>
            </a:r>
          </a:p>
          <a:p>
            <a:endParaRPr lang="sv-SE" b="1" dirty="0">
              <a:solidFill>
                <a:srgbClr val="182F61"/>
              </a:solidFill>
              <a:latin typeface="Arial" charset="0"/>
              <a:ea typeface="Calibri" charset="0"/>
              <a:cs typeface="Times New Roman" charset="0"/>
            </a:endParaRPr>
          </a:p>
          <a:p>
            <a:r>
              <a:rPr lang="sv-SE" b="1" dirty="0">
                <a:latin typeface="Garamond" charset="0"/>
                <a:ea typeface="Garamond" charset="0"/>
                <a:cs typeface="Garamond" charset="0"/>
              </a:rPr>
              <a:t>Förslag på arbetsuppgifter:</a:t>
            </a:r>
            <a:endParaRPr lang="sv-SE" dirty="0">
              <a:latin typeface="Garamond" charset="0"/>
              <a:ea typeface="Garamond" charset="0"/>
              <a:cs typeface="Garamond" charset="0"/>
            </a:endParaRPr>
          </a:p>
          <a:p>
            <a:pPr marL="285750" indent="-285750">
              <a:buBlip>
                <a:blip r:embed="rId2"/>
              </a:buBlip>
            </a:pPr>
            <a:r>
              <a:rPr lang="sv-SE" dirty="0">
                <a:latin typeface="Garamond" charset="0"/>
                <a:ea typeface="Garamond" charset="0"/>
                <a:cs typeface="Garamond" charset="0"/>
              </a:rPr>
              <a:t>Ansvarar för kommunikation mot </a:t>
            </a:r>
            <a:r>
              <a:rPr lang="sv-SE" dirty="0" smtClean="0">
                <a:latin typeface="Garamond" charset="0"/>
                <a:ea typeface="Garamond" charset="0"/>
                <a:cs typeface="Garamond" charset="0"/>
              </a:rPr>
              <a:t>företag och alumner</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Inspirera studenter i näringslivsfrågor </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Arbeta regelbundet med Luleå näringsliv som sektionsrepresentant</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Ansvarig för </a:t>
            </a:r>
            <a:r>
              <a:rPr lang="sv-SE" dirty="0" err="1" smtClean="0">
                <a:latin typeface="Garamond" charset="0"/>
                <a:ea typeface="Garamond" charset="0"/>
                <a:cs typeface="Garamond" charset="0"/>
              </a:rPr>
              <a:t>Podio</a:t>
            </a:r>
            <a:endParaRPr lang="sv-SE" dirty="0" smtClean="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Ansvara för frågor kring produktsponsring</a:t>
            </a:r>
          </a:p>
          <a:p>
            <a:pPr marL="285750" indent="-285750">
              <a:buBlip>
                <a:blip r:embed="rId2"/>
              </a:buBlip>
            </a:pPr>
            <a:r>
              <a:rPr lang="sv-SE" dirty="0">
                <a:latin typeface="Garamond" charset="0"/>
                <a:ea typeface="Garamond" charset="0"/>
                <a:cs typeface="Garamond" charset="0"/>
              </a:rPr>
              <a:t>Förbereda och koordinera regelbundna </a:t>
            </a:r>
            <a:r>
              <a:rPr lang="sv-SE" dirty="0" smtClean="0">
                <a:latin typeface="Garamond" charset="0"/>
                <a:ea typeface="Garamond" charset="0"/>
                <a:cs typeface="Garamond" charset="0"/>
              </a:rPr>
              <a:t>gruppmöten</a:t>
            </a:r>
          </a:p>
          <a:p>
            <a:pPr marL="285750" indent="-285750">
              <a:buBlip>
                <a:blip r:embed="rId2"/>
              </a:buBlip>
            </a:pPr>
            <a:r>
              <a:rPr lang="sv-SE" dirty="0" smtClean="0">
                <a:latin typeface="Garamond" charset="0"/>
                <a:ea typeface="Garamond" charset="0"/>
                <a:cs typeface="Garamond" charset="0"/>
              </a:rPr>
              <a:t>Ansvara för att utbilda berörda utskott i näringslivskommunikation</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Verka för långsiktiga samarbeten med företag och alumner</a:t>
            </a:r>
          </a:p>
          <a:p>
            <a:pPr marL="285750" lvl="0" indent="-285750">
              <a:buBlip>
                <a:blip r:embed="rId2"/>
              </a:buBlip>
            </a:pPr>
            <a:r>
              <a:rPr lang="sv-SE" dirty="0">
                <a:latin typeface="Garamond" charset="0"/>
                <a:ea typeface="Garamond" charset="0"/>
                <a:cs typeface="Garamond" charset="0"/>
              </a:rPr>
              <a:t>Hålla i regelbundna personliga samtal med gruppens </a:t>
            </a:r>
            <a:r>
              <a:rPr lang="sv-SE" dirty="0" smtClean="0">
                <a:latin typeface="Garamond" charset="0"/>
                <a:ea typeface="Garamond" charset="0"/>
                <a:cs typeface="Garamond" charset="0"/>
              </a:rPr>
              <a:t>ordföranden</a:t>
            </a:r>
          </a:p>
          <a:p>
            <a:pPr marL="285750" indent="-285750">
              <a:buBlip>
                <a:blip r:embed="rId2"/>
              </a:buBlip>
            </a:pPr>
            <a:r>
              <a:rPr lang="sv-SE" dirty="0">
                <a:latin typeface="Garamond" charset="0"/>
                <a:ea typeface="Garamond" charset="0"/>
                <a:cs typeface="Garamond" charset="0"/>
              </a:rPr>
              <a:t>ARB-rådsmöten </a:t>
            </a:r>
            <a:endParaRPr lang="sv-SE" dirty="0" smtClean="0">
              <a:latin typeface="Garamond" charset="0"/>
              <a:ea typeface="Garamond" charset="0"/>
              <a:cs typeface="Garamond" charset="0"/>
            </a:endParaRPr>
          </a:p>
          <a:p>
            <a:pPr marL="285750" lvl="0" indent="-285750">
              <a:buBlip>
                <a:blip r:embed="rId2"/>
              </a:buBlip>
            </a:pPr>
            <a:r>
              <a:rPr lang="sv-SE" dirty="0" smtClean="0">
                <a:latin typeface="Garamond" charset="0"/>
                <a:ea typeface="Garamond" charset="0"/>
                <a:cs typeface="Garamond" charset="0"/>
              </a:rPr>
              <a:t>Driva näringslivsfrågor tillsammans med TKL</a:t>
            </a:r>
            <a:endParaRPr lang="sv-SE" dirty="0">
              <a:latin typeface="Garamond" charset="0"/>
              <a:ea typeface="Garamond" charset="0"/>
              <a:cs typeface="Garamond" charset="0"/>
            </a:endParaRPr>
          </a:p>
          <a:p>
            <a:endParaRPr lang="sv-SE" dirty="0">
              <a:latin typeface="Garamond" charset="0"/>
              <a:ea typeface="Garamond" charset="0"/>
              <a:cs typeface="Garamond" charset="0"/>
            </a:endParaRPr>
          </a:p>
          <a:p>
            <a:pPr>
              <a:lnSpc>
                <a:spcPct val="107000"/>
              </a:lnSpc>
              <a:spcAft>
                <a:spcPts val="800"/>
              </a:spcAft>
            </a:pPr>
            <a:endParaRPr lang="sv-SE" sz="1200" dirty="0">
              <a:latin typeface="Times New Roman" charset="0"/>
              <a:ea typeface="Calibri" charset="0"/>
              <a:cs typeface="Times New Roman" charset="0"/>
            </a:endParaRPr>
          </a:p>
          <a:p>
            <a:pPr marL="457200">
              <a:lnSpc>
                <a:spcPct val="107000"/>
              </a:lnSpc>
              <a:spcAft>
                <a:spcPts val="800"/>
              </a:spcAft>
            </a:pPr>
            <a:r>
              <a:rPr lang="sv-SE" sz="1200" b="1" dirty="0">
                <a:latin typeface="Arial" charset="0"/>
                <a:ea typeface="Calibri" charset="0"/>
                <a:cs typeface="Times New Roman" charset="0"/>
              </a:rPr>
              <a:t> </a:t>
            </a:r>
            <a:endParaRPr lang="sv-SE" sz="1000" dirty="0">
              <a:latin typeface="Times New Roman" charset="0"/>
              <a:ea typeface="Calibri" charset="0"/>
              <a:cs typeface="Times New Roman" charset="0"/>
            </a:endParaRPr>
          </a:p>
          <a:p>
            <a:pPr marL="342900" lvl="0" indent="-342900">
              <a:lnSpc>
                <a:spcPct val="107000"/>
              </a:lnSpc>
              <a:spcAft>
                <a:spcPts val="800"/>
              </a:spcAft>
              <a:buFont typeface="Symbol" charset="2"/>
              <a:buBlip>
                <a:blip r:embed="rId2"/>
              </a:buBlip>
            </a:pPr>
            <a:endParaRPr lang="sv-SE" sz="1200" dirty="0">
              <a:effectLst/>
              <a:latin typeface="Times New Roman" charset="0"/>
              <a:ea typeface="Calibri" charset="0"/>
              <a:cs typeface="Times New Roman" charset="0"/>
            </a:endParaRPr>
          </a:p>
        </p:txBody>
      </p:sp>
      <p:pic>
        <p:nvPicPr>
          <p:cNvPr id="5"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Tree>
    <p:extLst>
      <p:ext uri="{BB962C8B-B14F-4D97-AF65-F5344CB8AC3E}">
        <p14:creationId xmlns:p14="http://schemas.microsoft.com/office/powerpoint/2010/main" val="22981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charset="0"/>
                <a:ea typeface="Arial" charset="0"/>
                <a:cs typeface="Arial" charset="0"/>
              </a:rPr>
              <a:t>Socialt ansvarig</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15</a:t>
            </a:fld>
            <a:endParaRPr lang="en-US"/>
          </a:p>
        </p:txBody>
      </p:sp>
      <p:sp>
        <p:nvSpPr>
          <p:cNvPr id="7" name="Textruta 1"/>
          <p:cNvSpPr txBox="1"/>
          <p:nvPr/>
        </p:nvSpPr>
        <p:spPr>
          <a:xfrm>
            <a:off x="539552" y="1556792"/>
            <a:ext cx="7488832" cy="428396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b="1" dirty="0" smtClean="0">
                <a:latin typeface="Garamond" charset="0"/>
                <a:ea typeface="Garamond" charset="0"/>
                <a:cs typeface="Garamond" charset="0"/>
              </a:rPr>
              <a:t>Syfte Socialt ansvarig:</a:t>
            </a:r>
            <a:endParaRPr lang="sv-SE" b="1" dirty="0">
              <a:latin typeface="Garamond" charset="0"/>
              <a:ea typeface="Garamond" charset="0"/>
              <a:cs typeface="Garamond" charset="0"/>
            </a:endParaRPr>
          </a:p>
          <a:p>
            <a:r>
              <a:rPr lang="sv-SE" dirty="0" smtClean="0">
                <a:latin typeface="Garamond" charset="0"/>
                <a:ea typeface="Garamond" charset="0"/>
                <a:cs typeface="Garamond" charset="0"/>
              </a:rPr>
              <a:t>Att koordinera alla social evenemang som sker inom sektionen.</a:t>
            </a:r>
          </a:p>
          <a:p>
            <a:endParaRPr lang="sv-SE" b="1" dirty="0">
              <a:solidFill>
                <a:srgbClr val="182F61"/>
              </a:solidFill>
              <a:latin typeface="Arial" charset="0"/>
              <a:ea typeface="Calibri" charset="0"/>
              <a:cs typeface="Times New Roman" charset="0"/>
            </a:endParaRPr>
          </a:p>
          <a:p>
            <a:r>
              <a:rPr lang="sv-SE" b="1" dirty="0">
                <a:latin typeface="Garamond" charset="0"/>
                <a:ea typeface="Garamond" charset="0"/>
                <a:cs typeface="Garamond" charset="0"/>
              </a:rPr>
              <a:t>Förslag på arbetsuppgifter:</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Leverantörsansvar</a:t>
            </a:r>
          </a:p>
          <a:p>
            <a:pPr marL="285750" indent="-285750">
              <a:buBlip>
                <a:blip r:embed="rId2"/>
              </a:buBlip>
            </a:pPr>
            <a:r>
              <a:rPr lang="sv-SE" dirty="0" smtClean="0">
                <a:latin typeface="Garamond" charset="0"/>
                <a:ea typeface="Garamond" charset="0"/>
                <a:cs typeface="Garamond" charset="0"/>
              </a:rPr>
              <a:t>Koordinera studiesociala evenemang</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Ansvara för sektionens lokaler</a:t>
            </a:r>
            <a:endParaRPr lang="sv-SE" dirty="0">
              <a:latin typeface="Garamond" charset="0"/>
              <a:ea typeface="Garamond" charset="0"/>
              <a:cs typeface="Garamond" charset="0"/>
            </a:endParaRPr>
          </a:p>
          <a:p>
            <a:pPr marL="285750" indent="-285750">
              <a:buBlip>
                <a:blip r:embed="rId2"/>
              </a:buBlip>
            </a:pPr>
            <a:r>
              <a:rPr lang="sv-SE" dirty="0">
                <a:latin typeface="Garamond" charset="0"/>
                <a:ea typeface="Garamond" charset="0"/>
                <a:cs typeface="Garamond" charset="0"/>
              </a:rPr>
              <a:t>Förbereda och koordinera regelbundna gruppmöten</a:t>
            </a:r>
          </a:p>
          <a:p>
            <a:pPr marL="285750" indent="-285750">
              <a:buBlip>
                <a:blip r:embed="rId2"/>
              </a:buBlip>
            </a:pPr>
            <a:r>
              <a:rPr lang="sv-SE" dirty="0" smtClean="0">
                <a:latin typeface="Garamond" charset="0"/>
                <a:ea typeface="Garamond" charset="0"/>
                <a:cs typeface="Garamond" charset="0"/>
              </a:rPr>
              <a:t>Kontakt </a:t>
            </a:r>
            <a:r>
              <a:rPr lang="sv-SE" dirty="0">
                <a:latin typeface="Garamond" charset="0"/>
                <a:ea typeface="Garamond" charset="0"/>
                <a:cs typeface="Garamond" charset="0"/>
              </a:rPr>
              <a:t>med </a:t>
            </a:r>
            <a:r>
              <a:rPr lang="sv-SE" dirty="0" smtClean="0">
                <a:latin typeface="Garamond" charset="0"/>
                <a:ea typeface="Garamond" charset="0"/>
                <a:cs typeface="Garamond" charset="0"/>
              </a:rPr>
              <a:t>sektionens sociala </a:t>
            </a:r>
            <a:r>
              <a:rPr lang="sv-SE" dirty="0">
                <a:latin typeface="Garamond" charset="0"/>
                <a:ea typeface="Garamond" charset="0"/>
                <a:cs typeface="Garamond" charset="0"/>
              </a:rPr>
              <a:t>intressenter</a:t>
            </a:r>
          </a:p>
          <a:p>
            <a:pPr marL="285750" indent="-285750">
              <a:buBlip>
                <a:blip r:embed="rId2"/>
              </a:buBlip>
            </a:pPr>
            <a:r>
              <a:rPr lang="sv-SE" dirty="0" smtClean="0">
                <a:latin typeface="Garamond" charset="0"/>
                <a:ea typeface="Garamond" charset="0"/>
                <a:cs typeface="Garamond" charset="0"/>
              </a:rPr>
              <a:t>Driva och arbeta med sektionens studentkultur</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Ansvarig </a:t>
            </a:r>
            <a:r>
              <a:rPr lang="sv-SE" dirty="0">
                <a:latin typeface="Garamond" charset="0"/>
                <a:ea typeface="Garamond" charset="0"/>
                <a:cs typeface="Garamond" charset="0"/>
              </a:rPr>
              <a:t>för </a:t>
            </a:r>
            <a:r>
              <a:rPr lang="sv-SE" dirty="0" err="1">
                <a:latin typeface="Garamond" charset="0"/>
                <a:ea typeface="Garamond" charset="0"/>
                <a:cs typeface="Garamond" charset="0"/>
              </a:rPr>
              <a:t>N</a:t>
            </a:r>
            <a:r>
              <a:rPr lang="sv-SE" dirty="0" err="1" smtClean="0">
                <a:latin typeface="Garamond" charset="0"/>
                <a:ea typeface="Garamond" charset="0"/>
                <a:cs typeface="Garamond" charset="0"/>
              </a:rPr>
              <a:t>olleperioden</a:t>
            </a:r>
            <a:r>
              <a:rPr lang="sv-SE" dirty="0" smtClean="0">
                <a:latin typeface="Garamond" charset="0"/>
                <a:ea typeface="Garamond" charset="0"/>
                <a:cs typeface="Garamond" charset="0"/>
              </a:rPr>
              <a:t> </a:t>
            </a:r>
            <a:r>
              <a:rPr lang="sv-SE" dirty="0">
                <a:latin typeface="Garamond" charset="0"/>
                <a:ea typeface="Garamond" charset="0"/>
                <a:cs typeface="Garamond" charset="0"/>
              </a:rPr>
              <a:t>och </a:t>
            </a:r>
            <a:r>
              <a:rPr lang="sv-SE" dirty="0" smtClean="0">
                <a:latin typeface="Garamond" charset="0"/>
                <a:ea typeface="Garamond" charset="0"/>
                <a:cs typeface="Garamond" charset="0"/>
              </a:rPr>
              <a:t>kontakt med </a:t>
            </a:r>
            <a:r>
              <a:rPr lang="sv-SE" dirty="0" err="1" smtClean="0">
                <a:latin typeface="Garamond" charset="0"/>
                <a:ea typeface="Garamond" charset="0"/>
                <a:cs typeface="Garamond" charset="0"/>
              </a:rPr>
              <a:t>Phösare</a:t>
            </a:r>
            <a:endParaRPr lang="sv-SE" dirty="0" smtClean="0">
              <a:latin typeface="Garamond" charset="0"/>
              <a:ea typeface="Garamond" charset="0"/>
              <a:cs typeface="Garamond" charset="0"/>
            </a:endParaRPr>
          </a:p>
          <a:p>
            <a:pPr marL="285750" lvl="0" indent="-285750">
              <a:buBlip>
                <a:blip r:embed="rId2"/>
              </a:buBlip>
            </a:pPr>
            <a:r>
              <a:rPr lang="sv-SE" dirty="0">
                <a:latin typeface="Garamond" charset="0"/>
                <a:ea typeface="Garamond" charset="0"/>
                <a:cs typeface="Garamond" charset="0"/>
              </a:rPr>
              <a:t>Hålla i regelbundna personliga samtal med </a:t>
            </a:r>
            <a:r>
              <a:rPr lang="sv-SE" dirty="0" smtClean="0">
                <a:latin typeface="Garamond" charset="0"/>
                <a:ea typeface="Garamond" charset="0"/>
                <a:cs typeface="Garamond" charset="0"/>
              </a:rPr>
              <a:t>gruppens ordföranden</a:t>
            </a:r>
            <a:endParaRPr lang="sv-SE" dirty="0">
              <a:latin typeface="Garamond" charset="0"/>
              <a:ea typeface="Garamond" charset="0"/>
              <a:cs typeface="Garamond" charset="0"/>
            </a:endParaRPr>
          </a:p>
          <a:p>
            <a:endParaRPr lang="sv-SE" dirty="0">
              <a:latin typeface="Garamond" charset="0"/>
              <a:ea typeface="Garamond" charset="0"/>
              <a:cs typeface="Garamond" charset="0"/>
            </a:endParaRPr>
          </a:p>
          <a:p>
            <a:pPr lvl="0">
              <a:lnSpc>
                <a:spcPct val="107000"/>
              </a:lnSpc>
              <a:spcAft>
                <a:spcPts val="800"/>
              </a:spcAft>
            </a:pPr>
            <a:endParaRPr lang="sv-SE" sz="1200" dirty="0">
              <a:latin typeface="Times New Roman" charset="0"/>
              <a:ea typeface="Calibri" charset="0"/>
              <a:cs typeface="Times New Roman" charset="0"/>
            </a:endParaRPr>
          </a:p>
          <a:p>
            <a:pPr>
              <a:spcAft>
                <a:spcPts val="800"/>
              </a:spcAft>
            </a:pPr>
            <a:endParaRPr lang="sv-SE" b="1" dirty="0" smtClean="0">
              <a:solidFill>
                <a:srgbClr val="182F61"/>
              </a:solidFill>
              <a:latin typeface="Arial" charset="0"/>
              <a:ea typeface="Calibri" charset="0"/>
              <a:cs typeface="Times New Roman" charset="0"/>
            </a:endParaRPr>
          </a:p>
          <a:p>
            <a:pPr marL="342900" lvl="0" indent="-342900">
              <a:lnSpc>
                <a:spcPct val="107000"/>
              </a:lnSpc>
              <a:spcAft>
                <a:spcPts val="800"/>
              </a:spcAft>
              <a:buFont typeface="Symbol" charset="2"/>
              <a:buBlip>
                <a:blip r:embed="rId2"/>
              </a:buBlip>
            </a:pPr>
            <a:endParaRPr lang="sv-SE" dirty="0">
              <a:latin typeface="Times New Roman" charset="0"/>
              <a:ea typeface="Calibri" charset="0"/>
              <a:cs typeface="Times New Roman" charset="0"/>
            </a:endParaRPr>
          </a:p>
          <a:p>
            <a:pPr>
              <a:lnSpc>
                <a:spcPct val="107000"/>
              </a:lnSpc>
              <a:spcAft>
                <a:spcPts val="800"/>
              </a:spcAft>
            </a:pPr>
            <a:endParaRPr lang="sv-SE" sz="1200" dirty="0">
              <a:latin typeface="Times New Roman" charset="0"/>
              <a:ea typeface="Calibri" charset="0"/>
              <a:cs typeface="Times New Roman" charset="0"/>
            </a:endParaRPr>
          </a:p>
          <a:p>
            <a:pPr marL="457200">
              <a:lnSpc>
                <a:spcPct val="107000"/>
              </a:lnSpc>
              <a:spcAft>
                <a:spcPts val="800"/>
              </a:spcAft>
            </a:pPr>
            <a:r>
              <a:rPr lang="sv-SE" sz="1200" b="1" dirty="0">
                <a:latin typeface="Arial" charset="0"/>
                <a:ea typeface="Calibri" charset="0"/>
                <a:cs typeface="Times New Roman" charset="0"/>
              </a:rPr>
              <a:t> </a:t>
            </a:r>
            <a:endParaRPr lang="sv-SE" sz="1000" dirty="0">
              <a:latin typeface="Times New Roman" charset="0"/>
              <a:ea typeface="Calibri" charset="0"/>
              <a:cs typeface="Times New Roman" charset="0"/>
            </a:endParaRPr>
          </a:p>
          <a:p>
            <a:pPr marL="342900" lvl="0" indent="-342900">
              <a:lnSpc>
                <a:spcPct val="107000"/>
              </a:lnSpc>
              <a:spcAft>
                <a:spcPts val="800"/>
              </a:spcAft>
              <a:buFont typeface="Symbol" charset="2"/>
              <a:buBlip>
                <a:blip r:embed="rId2"/>
              </a:buBlip>
            </a:pPr>
            <a:endParaRPr lang="sv-SE" sz="1200" dirty="0">
              <a:effectLst/>
              <a:latin typeface="Times New Roman" charset="0"/>
              <a:ea typeface="Calibri" charset="0"/>
              <a:cs typeface="Times New Roman" charset="0"/>
            </a:endParaRPr>
          </a:p>
        </p:txBody>
      </p:sp>
      <p:pic>
        <p:nvPicPr>
          <p:cNvPr id="5"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Tree>
    <p:extLst>
      <p:ext uri="{BB962C8B-B14F-4D97-AF65-F5344CB8AC3E}">
        <p14:creationId xmlns:p14="http://schemas.microsoft.com/office/powerpoint/2010/main" val="1301937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b="1" dirty="0" smtClean="0">
                <a:latin typeface="Arial" charset="0"/>
                <a:ea typeface="Arial" charset="0"/>
                <a:cs typeface="Arial" charset="0"/>
              </a:rPr>
              <a:t>Ordförande för Arbetsmarknadsutskottet</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16</a:t>
            </a:fld>
            <a:endParaRPr lang="en-US"/>
          </a:p>
        </p:txBody>
      </p:sp>
      <p:sp>
        <p:nvSpPr>
          <p:cNvPr id="7" name="Textruta 1"/>
          <p:cNvSpPr txBox="1"/>
          <p:nvPr/>
        </p:nvSpPr>
        <p:spPr>
          <a:xfrm>
            <a:off x="539552" y="1556792"/>
            <a:ext cx="7488832" cy="428396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b="1" dirty="0" smtClean="0">
                <a:latin typeface="Garamond" charset="0"/>
                <a:ea typeface="Garamond" charset="0"/>
                <a:cs typeface="Garamond" charset="0"/>
              </a:rPr>
              <a:t>Syfte Ordförande för Arbetsmarknadsutskottet:</a:t>
            </a:r>
            <a:endParaRPr lang="sv-SE" b="1" dirty="0">
              <a:latin typeface="Garamond" charset="0"/>
              <a:ea typeface="Garamond" charset="0"/>
              <a:cs typeface="Garamond" charset="0"/>
            </a:endParaRPr>
          </a:p>
          <a:p>
            <a:r>
              <a:rPr lang="sv-SE" dirty="0" smtClean="0">
                <a:solidFill>
                  <a:schemeClr val="tx1"/>
                </a:solidFill>
                <a:latin typeface="Garamond" charset="0"/>
                <a:ea typeface="Garamond" charset="0"/>
                <a:cs typeface="Garamond" charset="0"/>
              </a:rPr>
              <a:t>Att koordinera och leda det dagliga arbetet i utskottet samt ansvara för att underhålla sektionens företagskontakter.</a:t>
            </a:r>
          </a:p>
          <a:p>
            <a:endParaRPr lang="sv-SE" b="1" dirty="0">
              <a:solidFill>
                <a:srgbClr val="182F61"/>
              </a:solidFill>
              <a:latin typeface="Arial" charset="0"/>
              <a:ea typeface="Calibri" charset="0"/>
              <a:cs typeface="Times New Roman" charset="0"/>
            </a:endParaRPr>
          </a:p>
          <a:p>
            <a:r>
              <a:rPr lang="sv-SE" b="1" dirty="0">
                <a:latin typeface="Garamond" charset="0"/>
                <a:ea typeface="Garamond" charset="0"/>
                <a:cs typeface="Garamond" charset="0"/>
              </a:rPr>
              <a:t>Förslag på arbetsuppgifter</a:t>
            </a:r>
            <a:r>
              <a:rPr lang="sv-SE" b="1" dirty="0" smtClean="0">
                <a:latin typeface="Garamond" charset="0"/>
                <a:ea typeface="Garamond" charset="0"/>
                <a:cs typeface="Garamond" charset="0"/>
              </a:rPr>
              <a:t>:</a:t>
            </a:r>
          </a:p>
          <a:p>
            <a:pPr lvl="0">
              <a:spcAft>
                <a:spcPts val="0"/>
              </a:spcAft>
            </a:pPr>
            <a:endParaRPr lang="sv-SE" dirty="0" smtClean="0">
              <a:latin typeface="Garamond" charset="0"/>
              <a:ea typeface="Garamond" charset="0"/>
              <a:cs typeface="Garamond" charset="0"/>
            </a:endParaRPr>
          </a:p>
          <a:p>
            <a:pPr marL="342900" lvl="0" indent="-342900">
              <a:spcAft>
                <a:spcPts val="0"/>
              </a:spcAft>
              <a:buFont typeface="Symbol" charset="2"/>
              <a:buBlip>
                <a:blip r:embed="rId2"/>
              </a:buBlip>
            </a:pPr>
            <a:r>
              <a:rPr lang="sv-SE" dirty="0" smtClean="0">
                <a:latin typeface="Garamond" charset="0"/>
                <a:ea typeface="Garamond" charset="0"/>
                <a:cs typeface="Garamond" charset="0"/>
              </a:rPr>
              <a:t>Koordinera och leda utskottets dagliga arbete </a:t>
            </a:r>
          </a:p>
          <a:p>
            <a:pPr marL="342900" indent="-342900">
              <a:buBlip>
                <a:blip r:embed="rId2"/>
              </a:buBlip>
            </a:pPr>
            <a:r>
              <a:rPr lang="sv-SE" dirty="0">
                <a:latin typeface="Garamond" charset="0"/>
                <a:ea typeface="Garamond" charset="0"/>
                <a:cs typeface="Garamond" charset="0"/>
              </a:rPr>
              <a:t>ARB-rådsmöten </a:t>
            </a:r>
            <a:endParaRPr lang="sv-SE" dirty="0" smtClean="0">
              <a:latin typeface="Garamond" charset="0"/>
              <a:ea typeface="Garamond" charset="0"/>
              <a:cs typeface="Garamond" charset="0"/>
            </a:endParaRPr>
          </a:p>
          <a:p>
            <a:pPr marL="342900" indent="-342900">
              <a:buBlip>
                <a:blip r:embed="rId2"/>
              </a:buBlip>
            </a:pPr>
            <a:r>
              <a:rPr lang="sv-SE" dirty="0">
                <a:latin typeface="Garamond" charset="0"/>
                <a:ea typeface="Garamond" charset="0"/>
                <a:cs typeface="Garamond" charset="0"/>
              </a:rPr>
              <a:t>Ansvara för </a:t>
            </a:r>
            <a:r>
              <a:rPr lang="sv-SE" dirty="0" smtClean="0">
                <a:latin typeface="Garamond" charset="0"/>
                <a:ea typeface="Garamond" charset="0"/>
                <a:cs typeface="Garamond" charset="0"/>
              </a:rPr>
              <a:t>Arbetsmarknadsutskottets budget </a:t>
            </a:r>
            <a:endParaRPr lang="sv-SE" dirty="0">
              <a:latin typeface="Garamond" charset="0"/>
              <a:ea typeface="Garamond" charset="0"/>
              <a:cs typeface="Garamond" charset="0"/>
            </a:endParaRPr>
          </a:p>
          <a:p>
            <a:pPr marL="342900" lvl="0" indent="-342900">
              <a:spcAft>
                <a:spcPts val="0"/>
              </a:spcAft>
              <a:buFont typeface="Symbol" charset="2"/>
              <a:buBlip>
                <a:blip r:embed="rId2"/>
              </a:buBlip>
            </a:pPr>
            <a:r>
              <a:rPr lang="sv-SE" dirty="0" smtClean="0">
                <a:latin typeface="Garamond" charset="0"/>
                <a:ea typeface="Garamond" charset="0"/>
                <a:cs typeface="Garamond" charset="0"/>
              </a:rPr>
              <a:t>Samarbeta med ekonomiansvarig kring fakturering </a:t>
            </a:r>
            <a:endParaRPr lang="sv-SE" dirty="0">
              <a:latin typeface="Garamond" charset="0"/>
              <a:ea typeface="Garamond" charset="0"/>
              <a:cs typeface="Garamond" charset="0"/>
            </a:endParaRPr>
          </a:p>
          <a:p>
            <a:pPr marL="342900" lvl="0" indent="-342900">
              <a:spcAft>
                <a:spcPts val="0"/>
              </a:spcAft>
              <a:buFont typeface="Symbol" charset="2"/>
              <a:buBlip>
                <a:blip r:embed="rId2"/>
              </a:buBlip>
            </a:pPr>
            <a:r>
              <a:rPr lang="sv-SE" dirty="0" smtClean="0">
                <a:latin typeface="Garamond" charset="0"/>
                <a:ea typeface="Garamond" charset="0"/>
                <a:cs typeface="Garamond" charset="0"/>
              </a:rPr>
              <a:t>Ansvara för betald marknadsföring inom sektionen</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 Verka </a:t>
            </a:r>
            <a:r>
              <a:rPr lang="sv-SE" dirty="0">
                <a:latin typeface="Garamond" charset="0"/>
                <a:ea typeface="Garamond" charset="0"/>
                <a:cs typeface="Garamond" charset="0"/>
              </a:rPr>
              <a:t>för långsiktiga samarbeten med </a:t>
            </a:r>
            <a:r>
              <a:rPr lang="sv-SE" dirty="0" smtClean="0">
                <a:latin typeface="Garamond" charset="0"/>
                <a:ea typeface="Garamond" charset="0"/>
                <a:cs typeface="Garamond" charset="0"/>
              </a:rPr>
              <a:t>företag</a:t>
            </a:r>
            <a:endParaRPr lang="sv-SE" sz="1200" dirty="0">
              <a:latin typeface="Times New Roman" charset="0"/>
              <a:ea typeface="Calibri" charset="0"/>
              <a:cs typeface="Times New Roman" charset="0"/>
            </a:endParaRPr>
          </a:p>
          <a:p>
            <a:pPr marL="342900" lvl="0" indent="-342900">
              <a:spcAft>
                <a:spcPts val="0"/>
              </a:spcAft>
              <a:buFont typeface="Symbol" charset="2"/>
              <a:buBlip>
                <a:blip r:embed="rId2"/>
              </a:buBlip>
            </a:pPr>
            <a:r>
              <a:rPr lang="sv-SE" dirty="0">
                <a:latin typeface="Garamond" charset="0"/>
                <a:ea typeface="Garamond" charset="0"/>
                <a:cs typeface="Garamond" charset="0"/>
              </a:rPr>
              <a:t>Hålla i </a:t>
            </a:r>
            <a:r>
              <a:rPr lang="sv-SE" dirty="0" smtClean="0">
                <a:latin typeface="Garamond" charset="0"/>
                <a:ea typeface="Garamond" charset="0"/>
                <a:cs typeface="Garamond" charset="0"/>
              </a:rPr>
              <a:t>regelbundna personliga samtal med utskottets medlemmar</a:t>
            </a:r>
          </a:p>
          <a:p>
            <a:pPr lvl="0">
              <a:lnSpc>
                <a:spcPct val="107000"/>
              </a:lnSpc>
              <a:spcAft>
                <a:spcPts val="800"/>
              </a:spcAft>
            </a:pPr>
            <a:endParaRPr lang="sv-SE" dirty="0">
              <a:latin typeface="Times New Roman" charset="0"/>
              <a:ea typeface="Calibri" charset="0"/>
              <a:cs typeface="Times New Roman" charset="0"/>
            </a:endParaRPr>
          </a:p>
          <a:p>
            <a:pPr>
              <a:lnSpc>
                <a:spcPct val="107000"/>
              </a:lnSpc>
              <a:spcAft>
                <a:spcPts val="800"/>
              </a:spcAft>
            </a:pPr>
            <a:endParaRPr lang="sv-SE" sz="1200" dirty="0">
              <a:latin typeface="Times New Roman" charset="0"/>
              <a:ea typeface="Calibri" charset="0"/>
              <a:cs typeface="Times New Roman" charset="0"/>
            </a:endParaRPr>
          </a:p>
          <a:p>
            <a:pPr marL="457200">
              <a:lnSpc>
                <a:spcPct val="107000"/>
              </a:lnSpc>
              <a:spcAft>
                <a:spcPts val="800"/>
              </a:spcAft>
            </a:pPr>
            <a:r>
              <a:rPr lang="sv-SE" sz="1200" b="1" dirty="0">
                <a:latin typeface="Arial" charset="0"/>
                <a:ea typeface="Calibri" charset="0"/>
                <a:cs typeface="Times New Roman" charset="0"/>
              </a:rPr>
              <a:t> </a:t>
            </a:r>
            <a:endParaRPr lang="sv-SE" sz="1000" dirty="0">
              <a:latin typeface="Times New Roman" charset="0"/>
              <a:ea typeface="Calibri" charset="0"/>
              <a:cs typeface="Times New Roman" charset="0"/>
            </a:endParaRPr>
          </a:p>
          <a:p>
            <a:pPr marL="342900" lvl="0" indent="-342900">
              <a:lnSpc>
                <a:spcPct val="107000"/>
              </a:lnSpc>
              <a:spcAft>
                <a:spcPts val="800"/>
              </a:spcAft>
              <a:buFont typeface="Symbol" charset="2"/>
              <a:buBlip>
                <a:blip r:embed="rId2"/>
              </a:buBlip>
            </a:pPr>
            <a:endParaRPr lang="sv-SE" sz="1200" dirty="0">
              <a:effectLst/>
              <a:latin typeface="Times New Roman" charset="0"/>
              <a:ea typeface="Calibri" charset="0"/>
              <a:cs typeface="Times New Roman" charset="0"/>
            </a:endParaRPr>
          </a:p>
        </p:txBody>
      </p:sp>
      <p:pic>
        <p:nvPicPr>
          <p:cNvPr id="5"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Tree>
    <p:extLst>
      <p:ext uri="{BB962C8B-B14F-4D97-AF65-F5344CB8AC3E}">
        <p14:creationId xmlns:p14="http://schemas.microsoft.com/office/powerpoint/2010/main" val="846101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charset="0"/>
                <a:ea typeface="Arial" charset="0"/>
                <a:cs typeface="Arial" charset="0"/>
              </a:rPr>
              <a:t>Ordförande för </a:t>
            </a:r>
            <a:r>
              <a:rPr lang="sv-SE" sz="3600" b="1" dirty="0" err="1" smtClean="0">
                <a:latin typeface="Arial" charset="0"/>
                <a:ea typeface="Arial" charset="0"/>
                <a:cs typeface="Arial" charset="0"/>
              </a:rPr>
              <a:t>Idesix</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17</a:t>
            </a:fld>
            <a:endParaRPr lang="en-US"/>
          </a:p>
        </p:txBody>
      </p:sp>
      <p:sp>
        <p:nvSpPr>
          <p:cNvPr id="7" name="Textruta 1"/>
          <p:cNvSpPr txBox="1"/>
          <p:nvPr/>
        </p:nvSpPr>
        <p:spPr>
          <a:xfrm>
            <a:off x="539552" y="1556792"/>
            <a:ext cx="7488832" cy="428396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b="1" dirty="0">
                <a:latin typeface="Garamond" charset="0"/>
                <a:ea typeface="Garamond" charset="0"/>
                <a:cs typeface="Garamond" charset="0"/>
              </a:rPr>
              <a:t>Syfte Ordförande för </a:t>
            </a:r>
            <a:r>
              <a:rPr lang="sv-SE" b="1" dirty="0" smtClean="0">
                <a:latin typeface="Garamond" charset="0"/>
                <a:ea typeface="Garamond" charset="0"/>
                <a:cs typeface="Garamond" charset="0"/>
              </a:rPr>
              <a:t>Idesix:</a:t>
            </a:r>
            <a:endParaRPr lang="sv-SE" b="1" dirty="0">
              <a:latin typeface="Garamond" charset="0"/>
              <a:ea typeface="Garamond" charset="0"/>
              <a:cs typeface="Garamond" charset="0"/>
            </a:endParaRPr>
          </a:p>
          <a:p>
            <a:r>
              <a:rPr lang="sv-SE" dirty="0">
                <a:latin typeface="Garamond" charset="0"/>
                <a:ea typeface="Garamond" charset="0"/>
                <a:cs typeface="Garamond" charset="0"/>
              </a:rPr>
              <a:t>A</a:t>
            </a:r>
            <a:r>
              <a:rPr lang="sv-SE" dirty="0" smtClean="0">
                <a:latin typeface="Garamond" charset="0"/>
                <a:ea typeface="Garamond" charset="0"/>
                <a:cs typeface="Garamond" charset="0"/>
              </a:rPr>
              <a:t>tt representera sektionen under studiesociala sammanhang.</a:t>
            </a:r>
            <a:endParaRPr lang="sv-SE" b="1" dirty="0">
              <a:solidFill>
                <a:srgbClr val="182F61"/>
              </a:solidFill>
              <a:latin typeface="Arial" charset="0"/>
              <a:ea typeface="Calibri" charset="0"/>
              <a:cs typeface="Times New Roman" charset="0"/>
            </a:endParaRPr>
          </a:p>
          <a:p>
            <a:endParaRPr lang="sv-SE" b="1" dirty="0" smtClean="0">
              <a:latin typeface="Garamond" charset="0"/>
              <a:ea typeface="Garamond" charset="0"/>
              <a:cs typeface="Garamond" charset="0"/>
            </a:endParaRPr>
          </a:p>
          <a:p>
            <a:r>
              <a:rPr lang="sv-SE" b="1" dirty="0" smtClean="0">
                <a:latin typeface="Garamond" charset="0"/>
                <a:ea typeface="Garamond" charset="0"/>
                <a:cs typeface="Garamond" charset="0"/>
              </a:rPr>
              <a:t>Förslag </a:t>
            </a:r>
            <a:r>
              <a:rPr lang="sv-SE" b="1" dirty="0">
                <a:latin typeface="Garamond" charset="0"/>
                <a:ea typeface="Garamond" charset="0"/>
                <a:cs typeface="Garamond" charset="0"/>
              </a:rPr>
              <a:t>på arbetsuppgifter</a:t>
            </a:r>
            <a:r>
              <a:rPr lang="sv-SE" b="1" dirty="0" smtClean="0">
                <a:latin typeface="Garamond" charset="0"/>
                <a:ea typeface="Garamond" charset="0"/>
                <a:cs typeface="Garamond" charset="0"/>
              </a:rPr>
              <a:t>:</a:t>
            </a:r>
          </a:p>
          <a:p>
            <a:endParaRPr lang="sv-SE" dirty="0" smtClean="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Koordinera </a:t>
            </a:r>
            <a:r>
              <a:rPr lang="sv-SE" dirty="0">
                <a:latin typeface="Garamond" charset="0"/>
                <a:ea typeface="Garamond" charset="0"/>
                <a:cs typeface="Garamond" charset="0"/>
              </a:rPr>
              <a:t>samt leda utskottets dagliga arbete. </a:t>
            </a:r>
          </a:p>
          <a:p>
            <a:pPr marL="285750" indent="-285750">
              <a:buBlip>
                <a:blip r:embed="rId2"/>
              </a:buBlip>
            </a:pPr>
            <a:r>
              <a:rPr lang="sv-SE" dirty="0">
                <a:latin typeface="Garamond" charset="0"/>
                <a:ea typeface="Garamond" charset="0"/>
                <a:cs typeface="Garamond" charset="0"/>
              </a:rPr>
              <a:t>Representera sektionen under sociala event</a:t>
            </a:r>
          </a:p>
          <a:p>
            <a:pPr marL="285750" indent="-285750">
              <a:buBlip>
                <a:blip r:embed="rId2"/>
              </a:buBlip>
            </a:pPr>
            <a:r>
              <a:rPr lang="sv-SE" dirty="0" smtClean="0">
                <a:latin typeface="Garamond" charset="0"/>
                <a:ea typeface="Garamond" charset="0"/>
                <a:cs typeface="Garamond" charset="0"/>
              </a:rPr>
              <a:t>Ansvara </a:t>
            </a:r>
            <a:r>
              <a:rPr lang="sv-SE" dirty="0">
                <a:latin typeface="Garamond" charset="0"/>
                <a:ea typeface="Garamond" charset="0"/>
                <a:cs typeface="Garamond" charset="0"/>
              </a:rPr>
              <a:t>för Idesix budget </a:t>
            </a:r>
            <a:endParaRPr lang="sv-SE" dirty="0" smtClean="0">
              <a:latin typeface="Garamond" charset="0"/>
              <a:ea typeface="Garamond" charset="0"/>
              <a:cs typeface="Garamond" charset="0"/>
            </a:endParaRPr>
          </a:p>
          <a:p>
            <a:pPr marL="285750" lvl="0" indent="-285750">
              <a:buBlip>
                <a:blip r:embed="rId2"/>
              </a:buBlip>
            </a:pPr>
            <a:r>
              <a:rPr lang="sv-SE" dirty="0">
                <a:latin typeface="Garamond" charset="0"/>
                <a:ea typeface="Garamond" charset="0"/>
                <a:cs typeface="Garamond" charset="0"/>
              </a:rPr>
              <a:t>Hålla i regelbundna personliga samtal med utskottets medlemmar</a:t>
            </a:r>
          </a:p>
          <a:p>
            <a:pPr marL="285750" indent="-285750">
              <a:buBlip>
                <a:blip r:embed="rId2"/>
              </a:buBlip>
            </a:pPr>
            <a:endParaRPr lang="sv-SE" dirty="0">
              <a:latin typeface="Garamond" charset="0"/>
              <a:ea typeface="Garamond" charset="0"/>
              <a:cs typeface="Garamond" charset="0"/>
            </a:endParaRPr>
          </a:p>
          <a:p>
            <a:pPr>
              <a:spcAft>
                <a:spcPts val="800"/>
              </a:spcAft>
            </a:pPr>
            <a:endParaRPr lang="sv-SE" b="1" dirty="0" smtClean="0">
              <a:solidFill>
                <a:srgbClr val="182F61"/>
              </a:solidFill>
              <a:latin typeface="Arial" charset="0"/>
              <a:ea typeface="Calibri" charset="0"/>
              <a:cs typeface="Times New Roman" charset="0"/>
            </a:endParaRPr>
          </a:p>
          <a:p>
            <a:pPr marL="342900" lvl="0" indent="-342900">
              <a:lnSpc>
                <a:spcPct val="107000"/>
              </a:lnSpc>
              <a:spcAft>
                <a:spcPts val="800"/>
              </a:spcAft>
              <a:buFont typeface="Symbol" charset="2"/>
              <a:buBlip>
                <a:blip r:embed="rId2"/>
              </a:buBlip>
            </a:pPr>
            <a:endParaRPr lang="sv-SE" dirty="0">
              <a:latin typeface="Times New Roman" charset="0"/>
              <a:ea typeface="Calibri" charset="0"/>
              <a:cs typeface="Times New Roman" charset="0"/>
            </a:endParaRPr>
          </a:p>
          <a:p>
            <a:pPr>
              <a:lnSpc>
                <a:spcPct val="107000"/>
              </a:lnSpc>
              <a:spcAft>
                <a:spcPts val="800"/>
              </a:spcAft>
            </a:pPr>
            <a:endParaRPr lang="sv-SE" sz="1200" dirty="0">
              <a:latin typeface="Times New Roman" charset="0"/>
              <a:ea typeface="Calibri" charset="0"/>
              <a:cs typeface="Times New Roman" charset="0"/>
            </a:endParaRPr>
          </a:p>
          <a:p>
            <a:pPr marL="457200">
              <a:lnSpc>
                <a:spcPct val="107000"/>
              </a:lnSpc>
              <a:spcAft>
                <a:spcPts val="800"/>
              </a:spcAft>
            </a:pPr>
            <a:r>
              <a:rPr lang="sv-SE" sz="1200" b="1" dirty="0">
                <a:latin typeface="Arial" charset="0"/>
                <a:ea typeface="Calibri" charset="0"/>
                <a:cs typeface="Times New Roman" charset="0"/>
              </a:rPr>
              <a:t> </a:t>
            </a:r>
            <a:endParaRPr lang="sv-SE" sz="1000" dirty="0">
              <a:latin typeface="Times New Roman" charset="0"/>
              <a:ea typeface="Calibri" charset="0"/>
              <a:cs typeface="Times New Roman" charset="0"/>
            </a:endParaRPr>
          </a:p>
          <a:p>
            <a:pPr marL="342900" lvl="0" indent="-342900">
              <a:lnSpc>
                <a:spcPct val="107000"/>
              </a:lnSpc>
              <a:spcAft>
                <a:spcPts val="800"/>
              </a:spcAft>
              <a:buFont typeface="Symbol" charset="2"/>
              <a:buBlip>
                <a:blip r:embed="rId2"/>
              </a:buBlip>
            </a:pPr>
            <a:endParaRPr lang="sv-SE" sz="1200" dirty="0">
              <a:effectLst/>
              <a:latin typeface="Times New Roman" charset="0"/>
              <a:ea typeface="Calibri" charset="0"/>
              <a:cs typeface="Times New Roman" charset="0"/>
            </a:endParaRPr>
          </a:p>
        </p:txBody>
      </p:sp>
      <p:pic>
        <p:nvPicPr>
          <p:cNvPr id="5"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Tree>
    <p:extLst>
      <p:ext uri="{BB962C8B-B14F-4D97-AF65-F5344CB8AC3E}">
        <p14:creationId xmlns:p14="http://schemas.microsoft.com/office/powerpoint/2010/main" val="253116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ubrik 1"/>
          <p:cNvSpPr>
            <a:spLocks noGrp="1"/>
          </p:cNvSpPr>
          <p:nvPr>
            <p:ph type="title"/>
          </p:nvPr>
        </p:nvSpPr>
        <p:spPr>
          <a:xfrm>
            <a:off x="457200" y="274638"/>
            <a:ext cx="8229600" cy="1143000"/>
          </a:xfrm>
        </p:spPr>
        <p:txBody>
          <a:bodyPr>
            <a:normAutofit/>
          </a:bodyPr>
          <a:lstStyle/>
          <a:p>
            <a:r>
              <a:rPr lang="sv-SE" sz="3600" b="1" dirty="0" smtClean="0">
                <a:latin typeface="Arial" charset="0"/>
                <a:ea typeface="Arial" charset="0"/>
                <a:cs typeface="Arial" charset="0"/>
              </a:rPr>
              <a:t>Förslag på implementering</a:t>
            </a:r>
            <a:endParaRPr lang="sv-SE" sz="3600" b="1" dirty="0">
              <a:latin typeface="Arial" charset="0"/>
              <a:ea typeface="Arial" charset="0"/>
              <a:cs typeface="Arial" charset="0"/>
            </a:endParaRPr>
          </a:p>
        </p:txBody>
      </p:sp>
      <p:sp>
        <p:nvSpPr>
          <p:cNvPr id="6" name="Platshållare för bildnummer 5">
            <a:extLst>
              <a:ext uri="{FF2B5EF4-FFF2-40B4-BE49-F238E27FC236}">
                <a16:creationId xmlns:a16="http://schemas.microsoft.com/office/drawing/2014/main" xmlns="" id="{B08E9E7B-3FCE-494D-9041-FA6BFBE23D4D}"/>
              </a:ext>
            </a:extLst>
          </p:cNvPr>
          <p:cNvSpPr>
            <a:spLocks noGrp="1"/>
          </p:cNvSpPr>
          <p:nvPr>
            <p:ph type="sldNum" sz="quarter" idx="12"/>
          </p:nvPr>
        </p:nvSpPr>
        <p:spPr/>
        <p:txBody>
          <a:bodyPr/>
          <a:lstStyle/>
          <a:p>
            <a:pPr defTabSz="342900"/>
            <a:fld id="{672829AA-16E8-C647-A075-0CD09B1F40F5}" type="slidenum">
              <a:rPr lang="en-US">
                <a:solidFill>
                  <a:prstClr val="black">
                    <a:tint val="75000"/>
                  </a:prstClr>
                </a:solidFill>
              </a:rPr>
              <a:pPr defTabSz="342900"/>
              <a:t>18</a:t>
            </a:fld>
            <a:endParaRPr lang="en-US">
              <a:solidFill>
                <a:prstClr val="black">
                  <a:tint val="75000"/>
                </a:prstClr>
              </a:solidFill>
            </a:endParaRPr>
          </a:p>
        </p:txBody>
      </p:sp>
      <p:cxnSp>
        <p:nvCxnSpPr>
          <p:cNvPr id="7" name="Rak pilkoppling 6">
            <a:extLst>
              <a:ext uri="{FF2B5EF4-FFF2-40B4-BE49-F238E27FC236}">
                <a16:creationId xmlns:a16="http://schemas.microsoft.com/office/drawing/2014/main" xmlns="" id="{53D72160-C92E-4851-936D-DF795CCE74CC}"/>
              </a:ext>
            </a:extLst>
          </p:cNvPr>
          <p:cNvCxnSpPr>
            <a:cxnSpLocks/>
          </p:cNvCxnSpPr>
          <p:nvPr/>
        </p:nvCxnSpPr>
        <p:spPr>
          <a:xfrm>
            <a:off x="622829" y="3005188"/>
            <a:ext cx="8269651" cy="32203"/>
          </a:xfrm>
          <a:prstGeom prst="straightConnector1">
            <a:avLst/>
          </a:prstGeom>
          <a:ln w="95250">
            <a:solidFill>
              <a:schemeClr val="accent3"/>
            </a:solidFill>
            <a:tailEnd type="triangle"/>
          </a:ln>
        </p:spPr>
        <p:style>
          <a:lnRef idx="3">
            <a:schemeClr val="accent1"/>
          </a:lnRef>
          <a:fillRef idx="0">
            <a:schemeClr val="accent1"/>
          </a:fillRef>
          <a:effectRef idx="2">
            <a:schemeClr val="accent1"/>
          </a:effectRef>
          <a:fontRef idx="minor">
            <a:schemeClr val="tx1"/>
          </a:fontRef>
        </p:style>
      </p:cxnSp>
      <p:cxnSp>
        <p:nvCxnSpPr>
          <p:cNvPr id="10" name="Rak koppling 9">
            <a:extLst>
              <a:ext uri="{FF2B5EF4-FFF2-40B4-BE49-F238E27FC236}">
                <a16:creationId xmlns:a16="http://schemas.microsoft.com/office/drawing/2014/main" xmlns="" id="{F52C8759-2848-4C6C-A99E-62FE48B46A0E}"/>
              </a:ext>
            </a:extLst>
          </p:cNvPr>
          <p:cNvCxnSpPr>
            <a:cxnSpLocks/>
          </p:cNvCxnSpPr>
          <p:nvPr/>
        </p:nvCxnSpPr>
        <p:spPr>
          <a:xfrm>
            <a:off x="960902" y="3018695"/>
            <a:ext cx="0" cy="72147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xmlns="" id="{C85FCF4E-EFCC-484B-8792-D6582E9E3B7D}"/>
              </a:ext>
            </a:extLst>
          </p:cNvPr>
          <p:cNvCxnSpPr>
            <a:cxnSpLocks/>
          </p:cNvCxnSpPr>
          <p:nvPr/>
        </p:nvCxnSpPr>
        <p:spPr>
          <a:xfrm>
            <a:off x="2407269" y="3032598"/>
            <a:ext cx="0" cy="992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xmlns="" id="{52F801BB-3F1E-402C-B474-BE15366279A8}"/>
              </a:ext>
            </a:extLst>
          </p:cNvPr>
          <p:cNvCxnSpPr>
            <a:cxnSpLocks/>
          </p:cNvCxnSpPr>
          <p:nvPr/>
        </p:nvCxnSpPr>
        <p:spPr>
          <a:xfrm>
            <a:off x="3508584" y="3018694"/>
            <a:ext cx="0" cy="153746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xmlns="" id="{BBCA310D-199A-4DCB-92FE-61EB595969BD}"/>
              </a:ext>
            </a:extLst>
          </p:cNvPr>
          <p:cNvSpPr txBox="1"/>
          <p:nvPr/>
        </p:nvSpPr>
        <p:spPr>
          <a:xfrm>
            <a:off x="395536" y="3648114"/>
            <a:ext cx="1621631" cy="323165"/>
          </a:xfrm>
          <a:prstGeom prst="rect">
            <a:avLst/>
          </a:prstGeom>
          <a:noFill/>
        </p:spPr>
        <p:txBody>
          <a:bodyPr wrap="square" rtlCol="0">
            <a:spAutoFit/>
          </a:bodyPr>
          <a:lstStyle/>
          <a:p>
            <a:pPr defTabSz="342900"/>
            <a:r>
              <a:rPr lang="sv-SE" sz="1500" b="1" dirty="0">
                <a:solidFill>
                  <a:prstClr val="black"/>
                </a:solidFill>
                <a:latin typeface="Garamond" charset="0"/>
                <a:ea typeface="Garamond" charset="0"/>
                <a:cs typeface="Garamond" charset="0"/>
              </a:rPr>
              <a:t>Sektionsmöte 3</a:t>
            </a:r>
          </a:p>
        </p:txBody>
      </p:sp>
      <p:sp>
        <p:nvSpPr>
          <p:cNvPr id="14" name="textruta 13">
            <a:extLst>
              <a:ext uri="{FF2B5EF4-FFF2-40B4-BE49-F238E27FC236}">
                <a16:creationId xmlns:a16="http://schemas.microsoft.com/office/drawing/2014/main" xmlns="" id="{FB0E69DF-5DDA-4EF2-932C-96C8A807FC92}"/>
              </a:ext>
            </a:extLst>
          </p:cNvPr>
          <p:cNvSpPr txBox="1"/>
          <p:nvPr/>
        </p:nvSpPr>
        <p:spPr>
          <a:xfrm>
            <a:off x="1619672" y="3968842"/>
            <a:ext cx="1571624" cy="553998"/>
          </a:xfrm>
          <a:prstGeom prst="rect">
            <a:avLst/>
          </a:prstGeom>
          <a:noFill/>
        </p:spPr>
        <p:txBody>
          <a:bodyPr wrap="square" rtlCol="0">
            <a:spAutoFit/>
          </a:bodyPr>
          <a:lstStyle/>
          <a:p>
            <a:pPr algn="ctr" defTabSz="342900"/>
            <a:r>
              <a:rPr lang="sv-SE" sz="1500" b="1" dirty="0">
                <a:solidFill>
                  <a:prstClr val="black"/>
                </a:solidFill>
                <a:latin typeface="Garamond" charset="0"/>
                <a:ea typeface="Garamond" charset="0"/>
                <a:cs typeface="Garamond" charset="0"/>
              </a:rPr>
              <a:t>Extrainsatt Sektionsmöte</a:t>
            </a:r>
          </a:p>
        </p:txBody>
      </p:sp>
      <p:sp>
        <p:nvSpPr>
          <p:cNvPr id="15" name="Rektangel 14">
            <a:extLst>
              <a:ext uri="{FF2B5EF4-FFF2-40B4-BE49-F238E27FC236}">
                <a16:creationId xmlns:a16="http://schemas.microsoft.com/office/drawing/2014/main" xmlns="" id="{F669D26C-874C-4758-9BCD-E726A330E9BE}"/>
              </a:ext>
            </a:extLst>
          </p:cNvPr>
          <p:cNvSpPr/>
          <p:nvPr/>
        </p:nvSpPr>
        <p:spPr>
          <a:xfrm>
            <a:off x="2699792" y="4478877"/>
            <a:ext cx="1558760" cy="784830"/>
          </a:xfrm>
          <a:prstGeom prst="rect">
            <a:avLst/>
          </a:prstGeom>
        </p:spPr>
        <p:txBody>
          <a:bodyPr wrap="none">
            <a:spAutoFit/>
          </a:bodyPr>
          <a:lstStyle/>
          <a:p>
            <a:pPr algn="ctr" defTabSz="342900"/>
            <a:r>
              <a:rPr lang="sv-SE" sz="1500" b="1" dirty="0">
                <a:solidFill>
                  <a:prstClr val="black"/>
                </a:solidFill>
                <a:latin typeface="Garamond" charset="0"/>
                <a:ea typeface="Garamond" charset="0"/>
                <a:cs typeface="Garamond" charset="0"/>
              </a:rPr>
              <a:t>Sektionsmöte 4</a:t>
            </a:r>
          </a:p>
          <a:p>
            <a:pPr algn="ctr" defTabSz="342900"/>
            <a:r>
              <a:rPr lang="sv-SE" sz="1500" i="1" dirty="0">
                <a:solidFill>
                  <a:prstClr val="black"/>
                </a:solidFill>
                <a:latin typeface="Garamond" charset="0"/>
                <a:ea typeface="Garamond" charset="0"/>
                <a:cs typeface="Garamond" charset="0"/>
              </a:rPr>
              <a:t>Inval av </a:t>
            </a:r>
            <a:br>
              <a:rPr lang="sv-SE" sz="1500" i="1" dirty="0">
                <a:solidFill>
                  <a:prstClr val="black"/>
                </a:solidFill>
                <a:latin typeface="Garamond" charset="0"/>
                <a:ea typeface="Garamond" charset="0"/>
                <a:cs typeface="Garamond" charset="0"/>
              </a:rPr>
            </a:br>
            <a:r>
              <a:rPr lang="sv-SE" sz="1500" i="1" dirty="0">
                <a:solidFill>
                  <a:prstClr val="black"/>
                </a:solidFill>
                <a:latin typeface="Garamond" charset="0"/>
                <a:ea typeface="Garamond" charset="0"/>
                <a:cs typeface="Garamond" charset="0"/>
              </a:rPr>
              <a:t>förtroendevalda poster</a:t>
            </a:r>
          </a:p>
        </p:txBody>
      </p:sp>
      <p:sp>
        <p:nvSpPr>
          <p:cNvPr id="16" name="Rektangel 15">
            <a:extLst>
              <a:ext uri="{FF2B5EF4-FFF2-40B4-BE49-F238E27FC236}">
                <a16:creationId xmlns:a16="http://schemas.microsoft.com/office/drawing/2014/main" xmlns="" id="{8073A43E-00AE-43BA-845E-0447345CE4F0}"/>
              </a:ext>
            </a:extLst>
          </p:cNvPr>
          <p:cNvSpPr/>
          <p:nvPr/>
        </p:nvSpPr>
        <p:spPr>
          <a:xfrm>
            <a:off x="6430939" y="4509103"/>
            <a:ext cx="1104533" cy="323165"/>
          </a:xfrm>
          <a:prstGeom prst="rect">
            <a:avLst/>
          </a:prstGeom>
        </p:spPr>
        <p:txBody>
          <a:bodyPr wrap="none">
            <a:spAutoFit/>
          </a:bodyPr>
          <a:lstStyle/>
          <a:p>
            <a:pPr defTabSz="342900"/>
            <a:r>
              <a:rPr lang="sv-SE" sz="1500" b="1" dirty="0">
                <a:solidFill>
                  <a:prstClr val="black"/>
                </a:solidFill>
                <a:latin typeface="Garamond" charset="0"/>
                <a:ea typeface="Garamond" charset="0"/>
                <a:cs typeface="Garamond" charset="0"/>
              </a:rPr>
              <a:t>Sommarlov</a:t>
            </a:r>
          </a:p>
        </p:txBody>
      </p:sp>
      <p:cxnSp>
        <p:nvCxnSpPr>
          <p:cNvPr id="17" name="Rak koppling 16">
            <a:extLst>
              <a:ext uri="{FF2B5EF4-FFF2-40B4-BE49-F238E27FC236}">
                <a16:creationId xmlns:a16="http://schemas.microsoft.com/office/drawing/2014/main" xmlns="" id="{4561DAA8-CB22-4B47-A853-83B2CF1742ED}"/>
              </a:ext>
            </a:extLst>
          </p:cNvPr>
          <p:cNvCxnSpPr/>
          <p:nvPr/>
        </p:nvCxnSpPr>
        <p:spPr>
          <a:xfrm>
            <a:off x="7250413" y="3005189"/>
            <a:ext cx="0" cy="153746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xmlns="" id="{E5561199-A933-4284-BB5E-E88CC209CD5A}"/>
              </a:ext>
            </a:extLst>
          </p:cNvPr>
          <p:cNvCxnSpPr>
            <a:cxnSpLocks/>
          </p:cNvCxnSpPr>
          <p:nvPr/>
        </p:nvCxnSpPr>
        <p:spPr>
          <a:xfrm flipH="1">
            <a:off x="4692335" y="2994622"/>
            <a:ext cx="14288" cy="226341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ktangel 18">
            <a:extLst>
              <a:ext uri="{FF2B5EF4-FFF2-40B4-BE49-F238E27FC236}">
                <a16:creationId xmlns:a16="http://schemas.microsoft.com/office/drawing/2014/main" xmlns="" id="{AB006AE5-9C1D-477D-B2A2-8E81FF859BDD}"/>
              </a:ext>
            </a:extLst>
          </p:cNvPr>
          <p:cNvSpPr/>
          <p:nvPr/>
        </p:nvSpPr>
        <p:spPr>
          <a:xfrm>
            <a:off x="3814695" y="5258035"/>
            <a:ext cx="1723485" cy="553998"/>
          </a:xfrm>
          <a:prstGeom prst="rect">
            <a:avLst/>
          </a:prstGeom>
        </p:spPr>
        <p:txBody>
          <a:bodyPr wrap="none">
            <a:spAutoFit/>
          </a:bodyPr>
          <a:lstStyle/>
          <a:p>
            <a:pPr algn="ctr" defTabSz="342900"/>
            <a:r>
              <a:rPr lang="sv-SE" sz="1500" b="1" dirty="0">
                <a:solidFill>
                  <a:prstClr val="black"/>
                </a:solidFill>
                <a:latin typeface="Garamond" charset="0"/>
                <a:ea typeface="Garamond" charset="0"/>
                <a:cs typeface="Garamond" charset="0"/>
              </a:rPr>
              <a:t>Inval av </a:t>
            </a:r>
          </a:p>
          <a:p>
            <a:pPr algn="ctr" defTabSz="342900"/>
            <a:r>
              <a:rPr lang="sv-SE" sz="1500" b="1" dirty="0">
                <a:solidFill>
                  <a:prstClr val="black"/>
                </a:solidFill>
                <a:latin typeface="Garamond" charset="0"/>
                <a:ea typeface="Garamond" charset="0"/>
                <a:cs typeface="Garamond" charset="0"/>
              </a:rPr>
              <a:t>utskottsordförande</a:t>
            </a:r>
          </a:p>
        </p:txBody>
      </p:sp>
      <p:cxnSp>
        <p:nvCxnSpPr>
          <p:cNvPr id="21" name="Rak koppling 20">
            <a:extLst>
              <a:ext uri="{FF2B5EF4-FFF2-40B4-BE49-F238E27FC236}">
                <a16:creationId xmlns:a16="http://schemas.microsoft.com/office/drawing/2014/main" xmlns="" id="{ED8860CF-DE3E-45D9-BD90-CAD5A6A0064A}"/>
              </a:ext>
            </a:extLst>
          </p:cNvPr>
          <p:cNvCxnSpPr/>
          <p:nvPr/>
        </p:nvCxnSpPr>
        <p:spPr>
          <a:xfrm flipV="1">
            <a:off x="960904" y="2782622"/>
            <a:ext cx="164306" cy="192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xmlns="" id="{DD649104-862D-4FC1-B30B-18AC41AECA4D}"/>
              </a:ext>
            </a:extLst>
          </p:cNvPr>
          <p:cNvCxnSpPr/>
          <p:nvPr/>
        </p:nvCxnSpPr>
        <p:spPr>
          <a:xfrm flipV="1">
            <a:off x="7234815" y="2812308"/>
            <a:ext cx="164306" cy="192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xmlns="" id="{C67790B4-4101-47CF-AB6B-F6BF5A6E1DB5}"/>
              </a:ext>
            </a:extLst>
          </p:cNvPr>
          <p:cNvCxnSpPr/>
          <p:nvPr/>
        </p:nvCxnSpPr>
        <p:spPr>
          <a:xfrm flipV="1">
            <a:off x="4669884" y="2797442"/>
            <a:ext cx="164306" cy="192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xmlns="" id="{EDDE6404-5D51-4FE4-86D1-E362E5C4EA4B}"/>
              </a:ext>
            </a:extLst>
          </p:cNvPr>
          <p:cNvCxnSpPr/>
          <p:nvPr/>
        </p:nvCxnSpPr>
        <p:spPr>
          <a:xfrm flipV="1">
            <a:off x="3511697" y="2784726"/>
            <a:ext cx="164306" cy="192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xmlns="" id="{6ABD9363-8367-437F-A246-F3D7FE9F6F7C}"/>
              </a:ext>
            </a:extLst>
          </p:cNvPr>
          <p:cNvCxnSpPr/>
          <p:nvPr/>
        </p:nvCxnSpPr>
        <p:spPr>
          <a:xfrm flipV="1">
            <a:off x="2396615" y="2797659"/>
            <a:ext cx="164306" cy="19288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xmlns="" id="{7A35B251-F5C5-4D05-AD76-755BB56F5A8F}"/>
              </a:ext>
            </a:extLst>
          </p:cNvPr>
          <p:cNvSpPr/>
          <p:nvPr/>
        </p:nvSpPr>
        <p:spPr>
          <a:xfrm>
            <a:off x="952361" y="2492896"/>
            <a:ext cx="465192" cy="300082"/>
          </a:xfrm>
          <a:prstGeom prst="rect">
            <a:avLst/>
          </a:prstGeom>
        </p:spPr>
        <p:txBody>
          <a:bodyPr wrap="none">
            <a:spAutoFit/>
          </a:bodyPr>
          <a:lstStyle/>
          <a:p>
            <a:pPr defTabSz="342900"/>
            <a:r>
              <a:rPr lang="sv-SE" sz="1350" dirty="0">
                <a:solidFill>
                  <a:prstClr val="black"/>
                </a:solidFill>
                <a:latin typeface="Georgia"/>
              </a:rPr>
              <a:t>8/3</a:t>
            </a:r>
          </a:p>
        </p:txBody>
      </p:sp>
      <p:sp>
        <p:nvSpPr>
          <p:cNvPr id="28" name="Rektangel 27">
            <a:extLst>
              <a:ext uri="{FF2B5EF4-FFF2-40B4-BE49-F238E27FC236}">
                <a16:creationId xmlns:a16="http://schemas.microsoft.com/office/drawing/2014/main" xmlns="" id="{98577EB1-BEAA-4A89-8514-8210A1D69278}"/>
              </a:ext>
            </a:extLst>
          </p:cNvPr>
          <p:cNvSpPr/>
          <p:nvPr/>
        </p:nvSpPr>
        <p:spPr>
          <a:xfrm>
            <a:off x="2326361" y="2564904"/>
            <a:ext cx="461986" cy="300082"/>
          </a:xfrm>
          <a:prstGeom prst="rect">
            <a:avLst/>
          </a:prstGeom>
        </p:spPr>
        <p:txBody>
          <a:bodyPr wrap="none">
            <a:spAutoFit/>
          </a:bodyPr>
          <a:lstStyle/>
          <a:p>
            <a:pPr defTabSz="342900"/>
            <a:r>
              <a:rPr lang="sv-SE" sz="1350" dirty="0">
                <a:solidFill>
                  <a:prstClr val="black"/>
                </a:solidFill>
                <a:latin typeface="Georgia"/>
              </a:rPr>
              <a:t>9/4</a:t>
            </a:r>
          </a:p>
        </p:txBody>
      </p:sp>
      <p:sp>
        <p:nvSpPr>
          <p:cNvPr id="29" name="Rektangel 28">
            <a:extLst>
              <a:ext uri="{FF2B5EF4-FFF2-40B4-BE49-F238E27FC236}">
                <a16:creationId xmlns:a16="http://schemas.microsoft.com/office/drawing/2014/main" xmlns="" id="{A7B99834-93B2-4FCA-85A6-412DC0F1BC12}"/>
              </a:ext>
            </a:extLst>
          </p:cNvPr>
          <p:cNvSpPr/>
          <p:nvPr/>
        </p:nvSpPr>
        <p:spPr>
          <a:xfrm>
            <a:off x="3454667" y="2560923"/>
            <a:ext cx="551754" cy="300082"/>
          </a:xfrm>
          <a:prstGeom prst="rect">
            <a:avLst/>
          </a:prstGeom>
        </p:spPr>
        <p:txBody>
          <a:bodyPr wrap="none">
            <a:spAutoFit/>
          </a:bodyPr>
          <a:lstStyle/>
          <a:p>
            <a:pPr defTabSz="342900"/>
            <a:r>
              <a:rPr lang="sv-SE" sz="1350" dirty="0">
                <a:solidFill>
                  <a:prstClr val="black"/>
                </a:solidFill>
                <a:latin typeface="Georgia"/>
              </a:rPr>
              <a:t>25/4</a:t>
            </a:r>
          </a:p>
        </p:txBody>
      </p:sp>
      <p:sp>
        <p:nvSpPr>
          <p:cNvPr id="30" name="Rektangel 29">
            <a:extLst>
              <a:ext uri="{FF2B5EF4-FFF2-40B4-BE49-F238E27FC236}">
                <a16:creationId xmlns:a16="http://schemas.microsoft.com/office/drawing/2014/main" xmlns="" id="{7AFA4259-029B-4115-A13E-706060DC85C7}"/>
              </a:ext>
            </a:extLst>
          </p:cNvPr>
          <p:cNvSpPr/>
          <p:nvPr/>
        </p:nvSpPr>
        <p:spPr>
          <a:xfrm>
            <a:off x="4612855" y="2561791"/>
            <a:ext cx="444352" cy="300082"/>
          </a:xfrm>
          <a:prstGeom prst="rect">
            <a:avLst/>
          </a:prstGeom>
        </p:spPr>
        <p:txBody>
          <a:bodyPr wrap="none">
            <a:spAutoFit/>
          </a:bodyPr>
          <a:lstStyle/>
          <a:p>
            <a:pPr defTabSz="342900"/>
            <a:r>
              <a:rPr lang="sv-SE" sz="1350" dirty="0">
                <a:solidFill>
                  <a:prstClr val="black"/>
                </a:solidFill>
                <a:latin typeface="Georgia"/>
              </a:rPr>
              <a:t>7/5</a:t>
            </a:r>
          </a:p>
        </p:txBody>
      </p:sp>
      <p:sp>
        <p:nvSpPr>
          <p:cNvPr id="31" name="textruta 30">
            <a:extLst>
              <a:ext uri="{FF2B5EF4-FFF2-40B4-BE49-F238E27FC236}">
                <a16:creationId xmlns:a16="http://schemas.microsoft.com/office/drawing/2014/main" xmlns="" id="{B4F2A17C-E316-499A-8B06-2EB7C204113E}"/>
              </a:ext>
            </a:extLst>
          </p:cNvPr>
          <p:cNvSpPr txBox="1"/>
          <p:nvPr/>
        </p:nvSpPr>
        <p:spPr>
          <a:xfrm>
            <a:off x="7115269" y="2492896"/>
            <a:ext cx="662024" cy="300082"/>
          </a:xfrm>
          <a:prstGeom prst="rect">
            <a:avLst/>
          </a:prstGeom>
          <a:noFill/>
        </p:spPr>
        <p:txBody>
          <a:bodyPr wrap="square" rtlCol="0">
            <a:spAutoFit/>
          </a:bodyPr>
          <a:lstStyle/>
          <a:p>
            <a:pPr defTabSz="342900"/>
            <a:r>
              <a:rPr lang="sv-SE" sz="1350" dirty="0">
                <a:solidFill>
                  <a:prstClr val="black"/>
                </a:solidFill>
                <a:latin typeface="Georgia"/>
              </a:rPr>
              <a:t>02/6</a:t>
            </a:r>
          </a:p>
        </p:txBody>
      </p:sp>
      <p:sp>
        <p:nvSpPr>
          <p:cNvPr id="32" name="Pil: höger 31">
            <a:extLst>
              <a:ext uri="{FF2B5EF4-FFF2-40B4-BE49-F238E27FC236}">
                <a16:creationId xmlns:a16="http://schemas.microsoft.com/office/drawing/2014/main" xmlns="" id="{8B7C6ACA-300B-4497-8925-CCE91A5ED478}"/>
              </a:ext>
            </a:extLst>
          </p:cNvPr>
          <p:cNvSpPr/>
          <p:nvPr/>
        </p:nvSpPr>
        <p:spPr>
          <a:xfrm>
            <a:off x="4758108" y="3162670"/>
            <a:ext cx="2478019" cy="364712"/>
          </a:xfrm>
          <a:prstGeom prst="rightArrow">
            <a:avLst/>
          </a:prstGeom>
          <a:solidFill>
            <a:schemeClr val="tx2">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sv-SE" sz="1500" dirty="0">
                <a:solidFill>
                  <a:prstClr val="white"/>
                </a:solidFill>
                <a:latin typeface="Garamond" charset="0"/>
                <a:ea typeface="Garamond" charset="0"/>
                <a:cs typeface="Garamond" charset="0"/>
              </a:rPr>
              <a:t>ÖVERLÄMNING</a:t>
            </a:r>
          </a:p>
        </p:txBody>
      </p:sp>
      <p:cxnSp>
        <p:nvCxnSpPr>
          <p:cNvPr id="33" name="Rak pilkoppling 6">
            <a:extLst>
              <a:ext uri="{FF2B5EF4-FFF2-40B4-BE49-F238E27FC236}">
                <a16:creationId xmlns:a16="http://schemas.microsoft.com/office/drawing/2014/main" xmlns="" id="{53D72160-C92E-4851-936D-DF795CCE74CC}"/>
              </a:ext>
            </a:extLst>
          </p:cNvPr>
          <p:cNvCxnSpPr>
            <a:cxnSpLocks/>
          </p:cNvCxnSpPr>
          <p:nvPr/>
        </p:nvCxnSpPr>
        <p:spPr>
          <a:xfrm>
            <a:off x="611560" y="2424029"/>
            <a:ext cx="8280920" cy="32247"/>
          </a:xfrm>
          <a:prstGeom prst="straightConnector1">
            <a:avLst/>
          </a:prstGeom>
          <a:ln w="95250">
            <a:solidFill>
              <a:schemeClr val="accent3"/>
            </a:solidFill>
            <a:tailEnd type="triangle"/>
          </a:ln>
        </p:spPr>
        <p:style>
          <a:lnRef idx="3">
            <a:schemeClr val="accent1"/>
          </a:lnRef>
          <a:fillRef idx="0">
            <a:schemeClr val="accent1"/>
          </a:fillRef>
          <a:effectRef idx="2">
            <a:schemeClr val="accent1"/>
          </a:effectRef>
          <a:fontRef idx="minor">
            <a:schemeClr val="tx1"/>
          </a:fontRef>
        </p:style>
      </p:cxnSp>
      <p:cxnSp>
        <p:nvCxnSpPr>
          <p:cNvPr id="36" name="Rak koppling 21">
            <a:extLst>
              <a:ext uri="{FF2B5EF4-FFF2-40B4-BE49-F238E27FC236}">
                <a16:creationId xmlns:a16="http://schemas.microsoft.com/office/drawing/2014/main" xmlns="" id="{DD649104-862D-4FC1-B30B-18AC41AECA4D}"/>
              </a:ext>
            </a:extLst>
          </p:cNvPr>
          <p:cNvCxnSpPr/>
          <p:nvPr/>
        </p:nvCxnSpPr>
        <p:spPr>
          <a:xfrm flipV="1">
            <a:off x="8422011" y="2211830"/>
            <a:ext cx="164306" cy="192881"/>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ruta 36">
            <a:extLst>
              <a:ext uri="{FF2B5EF4-FFF2-40B4-BE49-F238E27FC236}">
                <a16:creationId xmlns:a16="http://schemas.microsoft.com/office/drawing/2014/main" xmlns="" id="{B4F2A17C-E316-499A-8B06-2EB7C204113E}"/>
              </a:ext>
            </a:extLst>
          </p:cNvPr>
          <p:cNvSpPr txBox="1"/>
          <p:nvPr/>
        </p:nvSpPr>
        <p:spPr>
          <a:xfrm>
            <a:off x="8302464" y="1916832"/>
            <a:ext cx="662024" cy="300082"/>
          </a:xfrm>
          <a:prstGeom prst="rect">
            <a:avLst/>
          </a:prstGeom>
          <a:noFill/>
        </p:spPr>
        <p:txBody>
          <a:bodyPr wrap="square" rtlCol="0">
            <a:spAutoFit/>
          </a:bodyPr>
          <a:lstStyle/>
          <a:p>
            <a:pPr defTabSz="342900"/>
            <a:r>
              <a:rPr lang="sv-SE" sz="1350" dirty="0">
                <a:solidFill>
                  <a:prstClr val="black"/>
                </a:solidFill>
                <a:latin typeface="Georgia"/>
              </a:rPr>
              <a:t>31/12</a:t>
            </a:r>
          </a:p>
        </p:txBody>
      </p:sp>
      <p:sp>
        <p:nvSpPr>
          <p:cNvPr id="38" name="textruta 37">
            <a:extLst>
              <a:ext uri="{FF2B5EF4-FFF2-40B4-BE49-F238E27FC236}">
                <a16:creationId xmlns:a16="http://schemas.microsoft.com/office/drawing/2014/main" xmlns="" id="{B4F2A17C-E316-499A-8B06-2EB7C204113E}"/>
              </a:ext>
            </a:extLst>
          </p:cNvPr>
          <p:cNvSpPr txBox="1"/>
          <p:nvPr/>
        </p:nvSpPr>
        <p:spPr>
          <a:xfrm>
            <a:off x="1629967" y="1992108"/>
            <a:ext cx="6259504" cy="307777"/>
          </a:xfrm>
          <a:prstGeom prst="rect">
            <a:avLst/>
          </a:prstGeom>
          <a:noFill/>
        </p:spPr>
        <p:txBody>
          <a:bodyPr wrap="square" rtlCol="0">
            <a:spAutoFit/>
          </a:bodyPr>
          <a:lstStyle/>
          <a:p>
            <a:pPr defTabSz="342900"/>
            <a:r>
              <a:rPr lang="sv-SE" sz="1400" dirty="0">
                <a:solidFill>
                  <a:prstClr val="black"/>
                </a:solidFill>
                <a:latin typeface="Garamond" charset="0"/>
                <a:ea typeface="Garamond" charset="0"/>
                <a:cs typeface="Garamond" charset="0"/>
              </a:rPr>
              <a:t>(Vice ordförande, Sektionsadministratör och Ordförande för </a:t>
            </a:r>
            <a:r>
              <a:rPr lang="sv-SE" sz="1400" dirty="0" smtClean="0">
                <a:solidFill>
                  <a:prstClr val="black"/>
                </a:solidFill>
                <a:latin typeface="Garamond" charset="0"/>
                <a:ea typeface="Garamond" charset="0"/>
                <a:cs typeface="Garamond" charset="0"/>
              </a:rPr>
              <a:t>Igloon </a:t>
            </a:r>
            <a:r>
              <a:rPr lang="sv-SE" sz="1400" dirty="0">
                <a:solidFill>
                  <a:prstClr val="black"/>
                </a:solidFill>
                <a:latin typeface="Garamond" charset="0"/>
                <a:ea typeface="Garamond" charset="0"/>
                <a:cs typeface="Garamond" charset="0"/>
              </a:rPr>
              <a:t>sitter kvar)</a:t>
            </a:r>
          </a:p>
        </p:txBody>
      </p:sp>
      <p:cxnSp>
        <p:nvCxnSpPr>
          <p:cNvPr id="40" name="Rak koppling 20">
            <a:extLst>
              <a:ext uri="{FF2B5EF4-FFF2-40B4-BE49-F238E27FC236}">
                <a16:creationId xmlns:a16="http://schemas.microsoft.com/office/drawing/2014/main" xmlns="" id="{ED8860CF-DE3E-45D9-BD90-CAD5A6A0064A}"/>
              </a:ext>
            </a:extLst>
          </p:cNvPr>
          <p:cNvCxnSpPr/>
          <p:nvPr/>
        </p:nvCxnSpPr>
        <p:spPr>
          <a:xfrm flipV="1">
            <a:off x="980143" y="2206558"/>
            <a:ext cx="164306" cy="192881"/>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ktangel 40">
            <a:extLst>
              <a:ext uri="{FF2B5EF4-FFF2-40B4-BE49-F238E27FC236}">
                <a16:creationId xmlns:a16="http://schemas.microsoft.com/office/drawing/2014/main" xmlns="" id="{7A35B251-F5C5-4D05-AD76-755BB56F5A8F}"/>
              </a:ext>
            </a:extLst>
          </p:cNvPr>
          <p:cNvSpPr/>
          <p:nvPr/>
        </p:nvSpPr>
        <p:spPr>
          <a:xfrm>
            <a:off x="971600" y="1916832"/>
            <a:ext cx="465192" cy="300082"/>
          </a:xfrm>
          <a:prstGeom prst="rect">
            <a:avLst/>
          </a:prstGeom>
        </p:spPr>
        <p:txBody>
          <a:bodyPr wrap="none">
            <a:spAutoFit/>
          </a:bodyPr>
          <a:lstStyle/>
          <a:p>
            <a:pPr defTabSz="342900"/>
            <a:r>
              <a:rPr lang="sv-SE" sz="1350" dirty="0">
                <a:solidFill>
                  <a:prstClr val="black"/>
                </a:solidFill>
                <a:latin typeface="Georgia"/>
              </a:rPr>
              <a:t>8/3</a:t>
            </a:r>
          </a:p>
        </p:txBody>
      </p:sp>
    </p:spTree>
    <p:extLst>
      <p:ext uri="{BB962C8B-B14F-4D97-AF65-F5344CB8AC3E}">
        <p14:creationId xmlns:p14="http://schemas.microsoft.com/office/powerpoint/2010/main" val="397060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xmlns="" id="{5E764410-ABBC-4790-81EA-C40C5FDC7B76}"/>
              </a:ext>
            </a:extLst>
          </p:cNvPr>
          <p:cNvSpPr>
            <a:spLocks noGrp="1"/>
          </p:cNvSpPr>
          <p:nvPr>
            <p:ph type="sldNum" sz="quarter" idx="12"/>
          </p:nvPr>
        </p:nvSpPr>
        <p:spPr/>
        <p:txBody>
          <a:bodyPr/>
          <a:lstStyle/>
          <a:p>
            <a:pPr defTabSz="342900"/>
            <a:fld id="{672829AA-16E8-C647-A075-0CD09B1F40F5}" type="slidenum">
              <a:rPr lang="en-US">
                <a:solidFill>
                  <a:prstClr val="black">
                    <a:tint val="75000"/>
                  </a:prstClr>
                </a:solidFill>
              </a:rPr>
              <a:pPr defTabSz="342900"/>
              <a:t>19</a:t>
            </a:fld>
            <a:endParaRPr lang="en-US">
              <a:solidFill>
                <a:prstClr val="black">
                  <a:tint val="75000"/>
                </a:prstClr>
              </a:solidFill>
            </a:endParaRPr>
          </a:p>
        </p:txBody>
      </p:sp>
      <p:sp>
        <p:nvSpPr>
          <p:cNvPr id="7" name="Pil: höger 6">
            <a:extLst>
              <a:ext uri="{FF2B5EF4-FFF2-40B4-BE49-F238E27FC236}">
                <a16:creationId xmlns:a16="http://schemas.microsoft.com/office/drawing/2014/main" xmlns="" id="{9388704C-435A-4002-98B2-E7AC5B1DDE72}"/>
              </a:ext>
            </a:extLst>
          </p:cNvPr>
          <p:cNvSpPr/>
          <p:nvPr/>
        </p:nvSpPr>
        <p:spPr>
          <a:xfrm>
            <a:off x="1326287" y="1148669"/>
            <a:ext cx="6630353" cy="985519"/>
          </a:xfrm>
          <a:prstGeom prst="rightArrow">
            <a:avLst/>
          </a:prstGeom>
          <a:solidFill>
            <a:schemeClr val="tx2"/>
          </a:solidFill>
          <a:ln w="12700" cap="flat" cmpd="sng" algn="ctr">
            <a:solidFill>
              <a:srgbClr val="4472C4">
                <a:shade val="50000"/>
              </a:srgbClr>
            </a:solidFill>
            <a:prstDash val="solid"/>
            <a:miter lim="800000"/>
          </a:ln>
          <a:effectLst/>
        </p:spPr>
        <p:txBody>
          <a:bodyPr rtlCol="0" anchor="ctr"/>
          <a:lstStyle/>
          <a:p>
            <a:pPr algn="ctr"/>
            <a:r>
              <a:rPr lang="sv-SE" sz="1400" b="1" kern="0" dirty="0">
                <a:solidFill>
                  <a:prstClr val="white"/>
                </a:solidFill>
                <a:latin typeface="Arial" charset="0"/>
                <a:ea typeface="Arial" charset="0"/>
                <a:cs typeface="Arial" charset="0"/>
              </a:rPr>
              <a:t>ÖVERLÄMNING</a:t>
            </a:r>
          </a:p>
        </p:txBody>
      </p:sp>
      <p:sp>
        <p:nvSpPr>
          <p:cNvPr id="3" name="textruta 2">
            <a:extLst>
              <a:ext uri="{FF2B5EF4-FFF2-40B4-BE49-F238E27FC236}">
                <a16:creationId xmlns:a16="http://schemas.microsoft.com/office/drawing/2014/main" xmlns="" id="{A5251062-078D-4DD6-82E5-3AE4A0116DD0}"/>
              </a:ext>
            </a:extLst>
          </p:cNvPr>
          <p:cNvSpPr txBox="1"/>
          <p:nvPr/>
        </p:nvSpPr>
        <p:spPr>
          <a:xfrm>
            <a:off x="1331640" y="2348880"/>
            <a:ext cx="5886654" cy="2862322"/>
          </a:xfrm>
          <a:prstGeom prst="rect">
            <a:avLst/>
          </a:prstGeom>
          <a:noFill/>
        </p:spPr>
        <p:txBody>
          <a:bodyPr wrap="square" rtlCol="0">
            <a:spAutoFit/>
          </a:bodyPr>
          <a:lstStyle/>
          <a:p>
            <a:pPr marL="214313" indent="-214313" defTabSz="342900">
              <a:buFont typeface="Arial" panose="020B0604020202020204" pitchFamily="34" charset="0"/>
              <a:buChar char="•"/>
            </a:pPr>
            <a:r>
              <a:rPr lang="sv-SE" dirty="0">
                <a:solidFill>
                  <a:prstClr val="black"/>
                </a:solidFill>
                <a:latin typeface="Garamond" panose="02020404030301010803" pitchFamily="18" charset="0"/>
              </a:rPr>
              <a:t>Styrelsen håller </a:t>
            </a:r>
            <a:r>
              <a:rPr lang="sv-SE" dirty="0" smtClean="0">
                <a:solidFill>
                  <a:prstClr val="black"/>
                </a:solidFill>
                <a:latin typeface="Garamond" panose="02020404030301010803" pitchFamily="18" charset="0"/>
              </a:rPr>
              <a:t>i överlämning </a:t>
            </a:r>
            <a:r>
              <a:rPr lang="sv-SE" dirty="0">
                <a:solidFill>
                  <a:prstClr val="black"/>
                </a:solidFill>
                <a:latin typeface="Garamond" panose="02020404030301010803" pitchFamily="18" charset="0"/>
              </a:rPr>
              <a:t>med den nya styrelsen.</a:t>
            </a:r>
            <a:br>
              <a:rPr lang="sv-SE" dirty="0">
                <a:solidFill>
                  <a:prstClr val="black"/>
                </a:solidFill>
                <a:latin typeface="Garamond" panose="02020404030301010803" pitchFamily="18" charset="0"/>
              </a:rPr>
            </a:br>
            <a:r>
              <a:rPr lang="sv-SE" dirty="0">
                <a:solidFill>
                  <a:prstClr val="black"/>
                </a:solidFill>
                <a:latin typeface="Garamond" panose="02020404030301010803" pitchFamily="18" charset="0"/>
              </a:rPr>
              <a:t>- Exempelvis: Varumärke och grafisk profil, stadgar, ekonomi och </a:t>
            </a:r>
            <a:r>
              <a:rPr lang="sv-SE" dirty="0" smtClean="0">
                <a:solidFill>
                  <a:prstClr val="black"/>
                </a:solidFill>
                <a:latin typeface="Garamond" panose="02020404030301010803" pitchFamily="18" charset="0"/>
              </a:rPr>
              <a:t>rekrytering, tankar kring den nya strukturen, möjliga projekt etc.  </a:t>
            </a:r>
            <a:endParaRPr lang="sv-SE" dirty="0">
              <a:solidFill>
                <a:prstClr val="black"/>
              </a:solidFill>
              <a:latin typeface="Garamond" panose="02020404030301010803" pitchFamily="18" charset="0"/>
            </a:endParaRPr>
          </a:p>
          <a:p>
            <a:pPr marL="214313" indent="-214313" defTabSz="342900">
              <a:buFont typeface="Arial" panose="020B0604020202020204" pitchFamily="34" charset="0"/>
              <a:buChar char="•"/>
            </a:pPr>
            <a:endParaRPr lang="sv-SE" dirty="0">
              <a:solidFill>
                <a:prstClr val="black"/>
              </a:solidFill>
              <a:latin typeface="Garamond" panose="02020404030301010803" pitchFamily="18" charset="0"/>
            </a:endParaRPr>
          </a:p>
          <a:p>
            <a:pPr marL="214313" indent="-214313" defTabSz="342900">
              <a:buFont typeface="Arial" panose="020B0604020202020204" pitchFamily="34" charset="0"/>
              <a:buChar char="•"/>
            </a:pPr>
            <a:r>
              <a:rPr lang="sv-SE" dirty="0">
                <a:solidFill>
                  <a:prstClr val="black"/>
                </a:solidFill>
                <a:latin typeface="Garamond" panose="02020404030301010803" pitchFamily="18" charset="0"/>
              </a:rPr>
              <a:t>Sittande utskottsordförande håller överlämning med berörd </a:t>
            </a:r>
            <a:r>
              <a:rPr lang="sv-SE" dirty="0" smtClean="0">
                <a:solidFill>
                  <a:prstClr val="black"/>
                </a:solidFill>
                <a:latin typeface="Garamond" panose="02020404030301010803" pitchFamily="18" charset="0"/>
              </a:rPr>
              <a:t>samordnare</a:t>
            </a:r>
            <a:r>
              <a:rPr lang="sv-SE" dirty="0">
                <a:solidFill>
                  <a:prstClr val="black"/>
                </a:solidFill>
                <a:latin typeface="Garamond" panose="02020404030301010803" pitchFamily="18" charset="0"/>
              </a:rPr>
              <a:t>.</a:t>
            </a:r>
          </a:p>
          <a:p>
            <a:pPr marL="214313" indent="-214313" defTabSz="342900">
              <a:buFontTx/>
              <a:buChar char="-"/>
            </a:pPr>
            <a:endParaRPr lang="sv-SE" dirty="0">
              <a:solidFill>
                <a:prstClr val="black"/>
              </a:solidFill>
              <a:latin typeface="Garamond" panose="02020404030301010803" pitchFamily="18" charset="0"/>
            </a:endParaRPr>
          </a:p>
          <a:p>
            <a:pPr marL="214313" indent="-214313" defTabSz="342900">
              <a:buFont typeface="Arial" panose="020B0604020202020204" pitchFamily="34" charset="0"/>
              <a:buChar char="•"/>
            </a:pPr>
            <a:r>
              <a:rPr lang="sv-SE" dirty="0">
                <a:solidFill>
                  <a:prstClr val="black"/>
                </a:solidFill>
                <a:latin typeface="Garamond" panose="02020404030301010803" pitchFamily="18" charset="0"/>
              </a:rPr>
              <a:t>Sittande utskottsordförande håller överlämning med respektive ny utskottsordförande.  </a:t>
            </a:r>
          </a:p>
        </p:txBody>
      </p:sp>
    </p:spTree>
    <p:extLst>
      <p:ext uri="{BB962C8B-B14F-4D97-AF65-F5344CB8AC3E}">
        <p14:creationId xmlns:p14="http://schemas.microsoft.com/office/powerpoint/2010/main" val="115835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a:cs typeface="Arial"/>
              </a:rPr>
              <a:t>Problem med nuvarande struktur</a:t>
            </a:r>
            <a:endParaRPr lang="sv-SE" sz="3600" b="1" dirty="0">
              <a:latin typeface="Arial"/>
              <a:cs typeface="Arial"/>
            </a:endParaRPr>
          </a:p>
        </p:txBody>
      </p:sp>
      <p:sp>
        <p:nvSpPr>
          <p:cNvPr id="18" name="Platshållare för bildnummer 17"/>
          <p:cNvSpPr>
            <a:spLocks noGrp="1"/>
          </p:cNvSpPr>
          <p:nvPr>
            <p:ph type="sldNum" sz="quarter" idx="12"/>
          </p:nvPr>
        </p:nvSpPr>
        <p:spPr>
          <a:xfrm>
            <a:off x="6553200" y="6021288"/>
            <a:ext cx="2133600" cy="700187"/>
          </a:xfrm>
        </p:spPr>
        <p:txBody>
          <a:bodyPr/>
          <a:lstStyle/>
          <a:p>
            <a:fld id="{672829AA-16E8-C647-A075-0CD09B1F40F5}" type="slidenum">
              <a:rPr lang="en-US" smtClean="0"/>
              <a:pPr/>
              <a:t>2</a:t>
            </a:fld>
            <a:endParaRPr lang="en-US" dirty="0"/>
          </a:p>
        </p:txBody>
      </p:sp>
      <p:pic>
        <p:nvPicPr>
          <p:cNvPr id="7"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
        <p:nvSpPr>
          <p:cNvPr id="3" name="Platshållare för innehåll 2"/>
          <p:cNvSpPr>
            <a:spLocks noGrp="1"/>
          </p:cNvSpPr>
          <p:nvPr>
            <p:ph idx="1"/>
          </p:nvPr>
        </p:nvSpPr>
        <p:spPr>
          <a:xfrm>
            <a:off x="431540" y="1769175"/>
            <a:ext cx="8280920" cy="3319650"/>
          </a:xfrm>
        </p:spPr>
        <p:txBody>
          <a:bodyPr anchor="ctr">
            <a:normAutofit/>
          </a:bodyPr>
          <a:lstStyle/>
          <a:p>
            <a:pPr lvl="1">
              <a:buClr>
                <a:schemeClr val="tx2"/>
              </a:buClr>
              <a:buSzPct val="100000"/>
              <a:buBlip>
                <a:blip r:embed="rId4"/>
              </a:buBlip>
            </a:pPr>
            <a:r>
              <a:rPr lang="sv-SE" sz="3200" dirty="0" smtClean="0">
                <a:latin typeface="Garamond"/>
                <a:cs typeface="Garamond"/>
              </a:rPr>
              <a:t>Utanförskap</a:t>
            </a:r>
          </a:p>
          <a:p>
            <a:pPr lvl="1">
              <a:buClr>
                <a:schemeClr val="tx2"/>
              </a:buClr>
              <a:buSzPct val="100000"/>
              <a:buBlip>
                <a:blip r:embed="rId4"/>
              </a:buBlip>
            </a:pPr>
            <a:r>
              <a:rPr lang="sv-SE" sz="3200" dirty="0">
                <a:latin typeface="Garamond"/>
                <a:cs typeface="Garamond"/>
              </a:rPr>
              <a:t>K</a:t>
            </a:r>
            <a:r>
              <a:rPr lang="sv-SE" sz="3200" dirty="0" smtClean="0">
                <a:latin typeface="Garamond"/>
                <a:cs typeface="Garamond"/>
              </a:rPr>
              <a:t>rävande poster</a:t>
            </a:r>
          </a:p>
          <a:p>
            <a:pPr lvl="1">
              <a:buClr>
                <a:schemeClr val="tx2"/>
              </a:buClr>
              <a:buSzPct val="100000"/>
              <a:buBlip>
                <a:blip r:embed="rId4"/>
              </a:buBlip>
            </a:pPr>
            <a:r>
              <a:rPr lang="sv-SE" sz="3200" dirty="0" smtClean="0">
                <a:latin typeface="Garamond"/>
                <a:cs typeface="Garamond"/>
              </a:rPr>
              <a:t>Ineffektivitet </a:t>
            </a:r>
            <a:r>
              <a:rPr lang="sv-SE" sz="3200" dirty="0" smtClean="0">
                <a:latin typeface="Garamond"/>
                <a:cs typeface="Garamond"/>
                <a:sym typeface="Wingdings"/>
              </a:rPr>
              <a:t> </a:t>
            </a:r>
            <a:r>
              <a:rPr lang="sv-SE" sz="3200" dirty="0" smtClean="0">
                <a:latin typeface="Garamond"/>
                <a:cs typeface="Garamond"/>
              </a:rPr>
              <a:t>Lite tid </a:t>
            </a:r>
            <a:r>
              <a:rPr lang="sv-SE" sz="3200" dirty="0">
                <a:latin typeface="Garamond"/>
                <a:cs typeface="Garamond"/>
              </a:rPr>
              <a:t>för </a:t>
            </a:r>
            <a:r>
              <a:rPr lang="sv-SE" sz="3200" dirty="0" smtClean="0">
                <a:latin typeface="Garamond"/>
                <a:cs typeface="Garamond"/>
              </a:rPr>
              <a:t>förnyelsearbete</a:t>
            </a:r>
          </a:p>
          <a:p>
            <a:pPr lvl="1">
              <a:buClr>
                <a:schemeClr val="tx2"/>
              </a:buClr>
              <a:buSzPct val="100000"/>
              <a:buBlip>
                <a:blip r:embed="rId4"/>
              </a:buBlip>
            </a:pPr>
            <a:r>
              <a:rPr lang="sv-SE" sz="3200" dirty="0" smtClean="0">
                <a:latin typeface="Garamond"/>
                <a:cs typeface="Garamond"/>
              </a:rPr>
              <a:t>Tidsbrist leder till missade möjligheter</a:t>
            </a:r>
          </a:p>
          <a:p>
            <a:pPr lvl="1">
              <a:buClr>
                <a:schemeClr val="tx2"/>
              </a:buClr>
              <a:buSzPct val="100000"/>
              <a:buBlip>
                <a:blip r:embed="rId4"/>
              </a:buBlip>
            </a:pPr>
            <a:r>
              <a:rPr lang="sv-SE" sz="3200" dirty="0" smtClean="0">
                <a:latin typeface="Garamond"/>
                <a:cs typeface="Garamond"/>
              </a:rPr>
              <a:t>Ojämn arbetsfördelning</a:t>
            </a:r>
          </a:p>
        </p:txBody>
      </p:sp>
    </p:spTree>
    <p:extLst>
      <p:ext uri="{BB962C8B-B14F-4D97-AF65-F5344CB8AC3E}">
        <p14:creationId xmlns:p14="http://schemas.microsoft.com/office/powerpoint/2010/main" val="152991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693988"/>
            <a:ext cx="7772400" cy="1470025"/>
          </a:xfrm>
        </p:spPr>
        <p:txBody>
          <a:bodyPr/>
          <a:lstStyle/>
          <a:p>
            <a:r>
              <a:rPr lang="sv-SE" b="1" dirty="0" smtClean="0">
                <a:latin typeface="Arial" charset="0"/>
                <a:ea typeface="Arial" charset="0"/>
                <a:cs typeface="Arial" charset="0"/>
              </a:rPr>
              <a:t>Frågor?</a:t>
            </a:r>
            <a:endParaRPr lang="sv-SE" b="1" dirty="0">
              <a:latin typeface="Arial" charset="0"/>
              <a:ea typeface="Arial" charset="0"/>
              <a:cs typeface="Arial" charset="0"/>
            </a:endParaRPr>
          </a:p>
        </p:txBody>
      </p:sp>
    </p:spTree>
    <p:extLst>
      <p:ext uri="{BB962C8B-B14F-4D97-AF65-F5344CB8AC3E}">
        <p14:creationId xmlns:p14="http://schemas.microsoft.com/office/powerpoint/2010/main" val="67216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a:cs typeface="Arial"/>
              </a:rPr>
              <a:t>Hur uppstod problemet?</a:t>
            </a:r>
            <a:endParaRPr lang="sv-SE" sz="3600" b="1" dirty="0">
              <a:latin typeface="Arial"/>
              <a:cs typeface="Arial"/>
            </a:endParaRPr>
          </a:p>
        </p:txBody>
      </p:sp>
      <p:sp>
        <p:nvSpPr>
          <p:cNvPr id="18" name="Platshållare för bildnummer 17"/>
          <p:cNvSpPr>
            <a:spLocks noGrp="1"/>
          </p:cNvSpPr>
          <p:nvPr>
            <p:ph type="sldNum" sz="quarter" idx="12"/>
          </p:nvPr>
        </p:nvSpPr>
        <p:spPr>
          <a:xfrm>
            <a:off x="6553200" y="6021288"/>
            <a:ext cx="2133600" cy="700187"/>
          </a:xfrm>
        </p:spPr>
        <p:txBody>
          <a:bodyPr/>
          <a:lstStyle/>
          <a:p>
            <a:fld id="{672829AA-16E8-C647-A075-0CD09B1F40F5}" type="slidenum">
              <a:rPr lang="en-US" smtClean="0"/>
              <a:pPr/>
              <a:t>3</a:t>
            </a:fld>
            <a:endParaRPr lang="en-US" dirty="0"/>
          </a:p>
        </p:txBody>
      </p:sp>
      <p:pic>
        <p:nvPicPr>
          <p:cNvPr id="7"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graphicFrame>
        <p:nvGraphicFramePr>
          <p:cNvPr id="16" name="Diagram 15"/>
          <p:cNvGraphicFramePr>
            <a:graphicFrameLocks/>
          </p:cNvGraphicFramePr>
          <p:nvPr>
            <p:extLst>
              <p:ext uri="{D42A27DB-BD31-4B8C-83A1-F6EECF244321}">
                <p14:modId xmlns:p14="http://schemas.microsoft.com/office/powerpoint/2010/main" val="392958090"/>
              </p:ext>
            </p:extLst>
          </p:nvPr>
        </p:nvGraphicFramePr>
        <p:xfrm>
          <a:off x="785423" y="1556792"/>
          <a:ext cx="7573155" cy="43800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7162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260648"/>
            <a:ext cx="8686800" cy="1143000"/>
          </a:xfrm>
        </p:spPr>
        <p:txBody>
          <a:bodyPr>
            <a:normAutofit fontScale="90000"/>
          </a:bodyPr>
          <a:lstStyle/>
          <a:p>
            <a:r>
              <a:rPr lang="sv-SE" sz="4000" b="1" dirty="0" smtClean="0">
                <a:latin typeface="Arial"/>
                <a:cs typeface="Arial"/>
              </a:rPr>
              <a:t>Exempel på frågor som styrelsen skulle kunna arbeta betydligt mer med</a:t>
            </a:r>
            <a:endParaRPr lang="sv-SE" sz="4000" b="1" dirty="0">
              <a:latin typeface="Arial"/>
              <a:cs typeface="Arial"/>
            </a:endParaRPr>
          </a:p>
        </p:txBody>
      </p:sp>
      <p:sp>
        <p:nvSpPr>
          <p:cNvPr id="3" name="Platshållare för innehåll 2"/>
          <p:cNvSpPr>
            <a:spLocks noGrp="1"/>
          </p:cNvSpPr>
          <p:nvPr>
            <p:ph idx="1"/>
          </p:nvPr>
        </p:nvSpPr>
        <p:spPr>
          <a:xfrm>
            <a:off x="457200" y="1600200"/>
            <a:ext cx="8229600" cy="4525963"/>
          </a:xfrm>
        </p:spPr>
        <p:txBody>
          <a:bodyPr>
            <a:normAutofit fontScale="92500"/>
          </a:bodyPr>
          <a:lstStyle/>
          <a:p>
            <a:pPr>
              <a:buSzPct val="100000"/>
              <a:buBlip>
                <a:blip r:embed="rId3"/>
              </a:buBlip>
            </a:pPr>
            <a:r>
              <a:rPr lang="sv-SE" dirty="0" smtClean="0">
                <a:latin typeface="Garamond" charset="0"/>
                <a:ea typeface="Garamond" charset="0"/>
                <a:cs typeface="Garamond" charset="0"/>
              </a:rPr>
              <a:t>Kvalité före kvantitet</a:t>
            </a:r>
          </a:p>
          <a:p>
            <a:pPr>
              <a:buSzPct val="100000"/>
              <a:buBlip>
                <a:blip r:embed="rId3"/>
              </a:buBlip>
            </a:pPr>
            <a:r>
              <a:rPr lang="sv-SE" dirty="0" smtClean="0">
                <a:latin typeface="Garamond" charset="0"/>
                <a:ea typeface="Garamond" charset="0"/>
                <a:cs typeface="Garamond" charset="0"/>
              </a:rPr>
              <a:t>Förbättrat samarbete med andra aktörer (Exempelvis Luleå Näringsliv och Luleå kommun) </a:t>
            </a:r>
          </a:p>
          <a:p>
            <a:pPr>
              <a:buSzPct val="100000"/>
              <a:buBlip>
                <a:blip r:embed="rId3"/>
              </a:buBlip>
            </a:pPr>
            <a:r>
              <a:rPr lang="sv-SE" dirty="0" smtClean="0">
                <a:latin typeface="Garamond" charset="0"/>
                <a:ea typeface="Garamond" charset="0"/>
                <a:cs typeface="Garamond" charset="0"/>
              </a:rPr>
              <a:t>Psykisk ohälsa/välmående </a:t>
            </a:r>
          </a:p>
          <a:p>
            <a:pPr>
              <a:buSzPct val="100000"/>
              <a:buBlip>
                <a:blip r:embed="rId3"/>
              </a:buBlip>
            </a:pPr>
            <a:r>
              <a:rPr lang="sv-SE" dirty="0" smtClean="0">
                <a:latin typeface="Garamond" charset="0"/>
                <a:ea typeface="Garamond" charset="0"/>
                <a:cs typeface="Garamond" charset="0"/>
              </a:rPr>
              <a:t>Jämlikhet</a:t>
            </a:r>
          </a:p>
          <a:p>
            <a:pPr>
              <a:buSzPct val="100000"/>
              <a:buBlip>
                <a:blip r:embed="rId3"/>
              </a:buBlip>
            </a:pPr>
            <a:r>
              <a:rPr lang="sv-SE" dirty="0" smtClean="0">
                <a:latin typeface="Garamond" charset="0"/>
                <a:ea typeface="Garamond" charset="0"/>
                <a:cs typeface="Garamond" charset="0"/>
              </a:rPr>
              <a:t>Ökat incitament till engagemang </a:t>
            </a:r>
          </a:p>
          <a:p>
            <a:pPr>
              <a:buSzPct val="100000"/>
              <a:buBlip>
                <a:blip r:embed="rId3"/>
              </a:buBlip>
            </a:pPr>
            <a:r>
              <a:rPr lang="sv-SE" dirty="0" smtClean="0">
                <a:latin typeface="Garamond" charset="0"/>
                <a:ea typeface="Garamond" charset="0"/>
                <a:cs typeface="Garamond" charset="0"/>
              </a:rPr>
              <a:t>Sektionskultur</a:t>
            </a:r>
          </a:p>
          <a:p>
            <a:pPr>
              <a:buSzPct val="100000"/>
              <a:buBlip>
                <a:blip r:embed="rId3"/>
              </a:buBlip>
            </a:pPr>
            <a:r>
              <a:rPr lang="sv-SE" dirty="0" smtClean="0">
                <a:latin typeface="Garamond" charset="0"/>
                <a:ea typeface="Garamond" charset="0"/>
                <a:cs typeface="Garamond" charset="0"/>
              </a:rPr>
              <a:t>Uppföljning och utvärdering</a:t>
            </a:r>
          </a:p>
          <a:p>
            <a:endParaRPr lang="sv-SE" dirty="0" smtClean="0"/>
          </a:p>
          <a:p>
            <a:endParaRPr lang="sv-SE" dirty="0"/>
          </a:p>
        </p:txBody>
      </p:sp>
      <p:sp>
        <p:nvSpPr>
          <p:cNvPr id="18" name="Platshållare för bildnummer 17"/>
          <p:cNvSpPr>
            <a:spLocks noGrp="1"/>
          </p:cNvSpPr>
          <p:nvPr>
            <p:ph type="sldNum" sz="quarter" idx="12"/>
          </p:nvPr>
        </p:nvSpPr>
        <p:spPr>
          <a:xfrm>
            <a:off x="6553200" y="6021288"/>
            <a:ext cx="2133600" cy="700187"/>
          </a:xfrm>
        </p:spPr>
        <p:txBody>
          <a:bodyPr/>
          <a:lstStyle/>
          <a:p>
            <a:fld id="{672829AA-16E8-C647-A075-0CD09B1F40F5}" type="slidenum">
              <a:rPr lang="en-US" smtClean="0"/>
              <a:pPr/>
              <a:t>4</a:t>
            </a:fld>
            <a:endParaRPr lang="en-US" dirty="0"/>
          </a:p>
        </p:txBody>
      </p:sp>
      <p:pic>
        <p:nvPicPr>
          <p:cNvPr id="7" name="Picture 9"/>
          <p:cNvPicPr/>
          <p:nvPr/>
        </p:nvPicPr>
        <p:blipFill>
          <a:blip r:embed="rId4">
            <a:extLst>
              <a:ext uri="{28A0092B-C50C-407E-A947-70E740481C1C}">
                <a14:useLocalDpi xmlns:a14="http://schemas.microsoft.com/office/drawing/2010/main" val="0"/>
              </a:ext>
            </a:extLst>
          </a:blip>
          <a:stretch>
            <a:fillRect/>
          </a:stretch>
        </p:blipFill>
        <p:spPr>
          <a:xfrm>
            <a:off x="251520" y="5877272"/>
            <a:ext cx="1578610" cy="729615"/>
          </a:xfrm>
          <a:prstGeom prst="rect">
            <a:avLst/>
          </a:prstGeom>
        </p:spPr>
      </p:pic>
    </p:spTree>
    <p:extLst>
      <p:ext uri="{BB962C8B-B14F-4D97-AF65-F5344CB8AC3E}">
        <p14:creationId xmlns:p14="http://schemas.microsoft.com/office/powerpoint/2010/main" val="73827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latin typeface="Arial" charset="0"/>
                <a:ea typeface="Arial" charset="0"/>
                <a:cs typeface="Arial" charset="0"/>
              </a:rPr>
              <a:t>Förslag på förändring</a:t>
            </a:r>
            <a:endParaRPr lang="sv-SE" b="1" dirty="0">
              <a:latin typeface="Arial" charset="0"/>
              <a:ea typeface="Arial" charset="0"/>
              <a:cs typeface="Arial" charset="0"/>
            </a:endParaRPr>
          </a:p>
        </p:txBody>
      </p:sp>
      <p:sp>
        <p:nvSpPr>
          <p:cNvPr id="3" name="Platshållare för innehåll 2"/>
          <p:cNvSpPr>
            <a:spLocks noGrp="1"/>
          </p:cNvSpPr>
          <p:nvPr>
            <p:ph idx="1"/>
          </p:nvPr>
        </p:nvSpPr>
        <p:spPr>
          <a:xfrm>
            <a:off x="457200" y="1600200"/>
            <a:ext cx="8229600" cy="4525963"/>
          </a:xfrm>
        </p:spPr>
        <p:txBody>
          <a:bodyPr/>
          <a:lstStyle/>
          <a:p>
            <a:pPr>
              <a:buSzPct val="100000"/>
              <a:buBlip>
                <a:blip r:embed="rId2"/>
              </a:buBlip>
            </a:pPr>
            <a:r>
              <a:rPr lang="sv-SE" dirty="0" smtClean="0">
                <a:latin typeface="Garamond" charset="0"/>
                <a:ea typeface="Garamond" charset="0"/>
                <a:cs typeface="Garamond" charset="0"/>
              </a:rPr>
              <a:t>Minska antalet styrelseposter till 8 (från 11)</a:t>
            </a:r>
          </a:p>
          <a:p>
            <a:pPr>
              <a:buSzPct val="100000"/>
              <a:buBlip>
                <a:blip r:embed="rId2"/>
              </a:buBlip>
            </a:pPr>
            <a:r>
              <a:rPr lang="sv-SE" dirty="0" smtClean="0">
                <a:latin typeface="Garamond" charset="0"/>
                <a:ea typeface="Garamond" charset="0"/>
                <a:cs typeface="Garamond" charset="0"/>
              </a:rPr>
              <a:t>Dela upp arbetsuppgifter för en jämnare spridning och minskad arbetsbelastning</a:t>
            </a:r>
          </a:p>
          <a:p>
            <a:pPr>
              <a:buSzPct val="100000"/>
              <a:buBlip>
                <a:blip r:embed="rId2"/>
              </a:buBlip>
            </a:pPr>
            <a:r>
              <a:rPr lang="sv-SE" dirty="0" smtClean="0">
                <a:latin typeface="Garamond" charset="0"/>
                <a:ea typeface="Garamond" charset="0"/>
                <a:cs typeface="Garamond" charset="0"/>
              </a:rPr>
              <a:t>Ändra så att samtliga utskottsordföranden inte väljs på sektionsmöten </a:t>
            </a:r>
          </a:p>
          <a:p>
            <a:pPr>
              <a:buSzPct val="100000"/>
              <a:buBlip>
                <a:blip r:embed="rId2"/>
              </a:buBlip>
            </a:pPr>
            <a:r>
              <a:rPr lang="sv-SE" dirty="0" smtClean="0">
                <a:latin typeface="Garamond" charset="0"/>
                <a:ea typeface="Garamond" charset="0"/>
                <a:cs typeface="Garamond" charset="0"/>
              </a:rPr>
              <a:t>Ändra så att hela styrelsen väljs samtidigt och under sektionsmöte 3</a:t>
            </a: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5</a:t>
            </a:fld>
            <a:endParaRPr lang="en-US"/>
          </a:p>
        </p:txBody>
      </p:sp>
      <p:pic>
        <p:nvPicPr>
          <p:cNvPr id="5"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Tree>
    <p:extLst>
      <p:ext uri="{BB962C8B-B14F-4D97-AF65-F5344CB8AC3E}">
        <p14:creationId xmlns:p14="http://schemas.microsoft.com/office/powerpoint/2010/main" val="1630675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smtClean="0"/>
              <a:t>2015-03-04</a:t>
            </a:r>
            <a:endParaRPr lang="en-US"/>
          </a:p>
        </p:txBody>
      </p:sp>
      <p:pic>
        <p:nvPicPr>
          <p:cNvPr id="8" name="Picture 9"/>
          <p:cNvPicPr/>
          <p:nvPr/>
        </p:nvPicPr>
        <p:blipFill rotWithShape="1">
          <a:blip r:embed="rId2">
            <a:extLst>
              <a:ext uri="{28A0092B-C50C-407E-A947-70E740481C1C}">
                <a14:useLocalDpi xmlns:a14="http://schemas.microsoft.com/office/drawing/2010/main" val="0"/>
              </a:ext>
            </a:extLst>
          </a:blip>
          <a:srcRect b="16968"/>
          <a:stretch/>
        </p:blipFill>
        <p:spPr>
          <a:xfrm>
            <a:off x="179512" y="5991543"/>
            <a:ext cx="1578610" cy="605810"/>
          </a:xfrm>
          <a:prstGeom prst="rect">
            <a:avLst/>
          </a:prstGeom>
        </p:spPr>
      </p:pic>
      <p:sp>
        <p:nvSpPr>
          <p:cNvPr id="5" name="Platshållare för sidfot 4"/>
          <p:cNvSpPr>
            <a:spLocks noGrp="1"/>
          </p:cNvSpPr>
          <p:nvPr>
            <p:ph type="ftr" sz="quarter" idx="11"/>
          </p:nvPr>
        </p:nvSpPr>
        <p:spPr/>
        <p:txBody>
          <a:bodyPr/>
          <a:lstStyle/>
          <a:p>
            <a:r>
              <a:rPr lang="en-US" smtClean="0"/>
              <a:t>Sektionsmöte 3 </a:t>
            </a:r>
            <a:endParaRPr lang="en-US" dirty="0"/>
          </a:p>
        </p:txBody>
      </p:sp>
      <p:sp>
        <p:nvSpPr>
          <p:cNvPr id="6" name="Platshållare för bildnummer 5"/>
          <p:cNvSpPr>
            <a:spLocks noGrp="1"/>
          </p:cNvSpPr>
          <p:nvPr>
            <p:ph type="sldNum" sz="quarter" idx="12"/>
          </p:nvPr>
        </p:nvSpPr>
        <p:spPr/>
        <p:txBody>
          <a:bodyPr/>
          <a:lstStyle/>
          <a:p>
            <a:fld id="{672829AA-16E8-C647-A075-0CD09B1F40F5}" type="slidenum">
              <a:rPr lang="en-US" smtClean="0"/>
              <a:pPr/>
              <a:t>6</a:t>
            </a:fld>
            <a:endParaRPr lang="en-US"/>
          </a:p>
        </p:txBody>
      </p:sp>
      <p:sp>
        <p:nvSpPr>
          <p:cNvPr id="7" name="Rubrik 1"/>
          <p:cNvSpPr>
            <a:spLocks noGrp="1"/>
          </p:cNvSpPr>
          <p:nvPr>
            <p:ph type="title"/>
          </p:nvPr>
        </p:nvSpPr>
        <p:spPr>
          <a:xfrm>
            <a:off x="457200" y="274638"/>
            <a:ext cx="8229600" cy="1143000"/>
          </a:xfrm>
        </p:spPr>
        <p:txBody>
          <a:bodyPr>
            <a:normAutofit/>
          </a:bodyPr>
          <a:lstStyle/>
          <a:p>
            <a:r>
              <a:rPr lang="sv-SE" sz="3600" b="1" dirty="0" smtClean="0">
                <a:latin typeface="Arial" charset="0"/>
                <a:ea typeface="Arial" charset="0"/>
                <a:cs typeface="Arial" charset="0"/>
              </a:rPr>
              <a:t>Nuvarande struktur</a:t>
            </a:r>
            <a:endParaRPr lang="sv-SE" sz="3600" b="1" dirty="0">
              <a:latin typeface="Arial" charset="0"/>
              <a:ea typeface="Arial" charset="0"/>
              <a:cs typeface="Arial"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5800"/>
            <a:ext cx="9144000" cy="2943225"/>
          </a:xfrm>
          <a:prstGeom prst="rect">
            <a:avLst/>
          </a:prstGeom>
        </p:spPr>
      </p:pic>
    </p:spTree>
    <p:extLst>
      <p:ext uri="{BB962C8B-B14F-4D97-AF65-F5344CB8AC3E}">
        <p14:creationId xmlns:p14="http://schemas.microsoft.com/office/powerpoint/2010/main" val="1767811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smtClean="0"/>
              <a:t>2015-03-04</a:t>
            </a:r>
            <a:endParaRPr lang="en-US"/>
          </a:p>
        </p:txBody>
      </p:sp>
      <p:pic>
        <p:nvPicPr>
          <p:cNvPr id="8" name="Picture 9"/>
          <p:cNvPicPr/>
          <p:nvPr/>
        </p:nvPicPr>
        <p:blipFill rotWithShape="1">
          <a:blip r:embed="rId2">
            <a:extLst>
              <a:ext uri="{28A0092B-C50C-407E-A947-70E740481C1C}">
                <a14:useLocalDpi xmlns:a14="http://schemas.microsoft.com/office/drawing/2010/main" val="0"/>
              </a:ext>
            </a:extLst>
          </a:blip>
          <a:srcRect b="16968"/>
          <a:stretch/>
        </p:blipFill>
        <p:spPr>
          <a:xfrm>
            <a:off x="179512" y="5991543"/>
            <a:ext cx="1578610" cy="605810"/>
          </a:xfrm>
          <a:prstGeom prst="rect">
            <a:avLst/>
          </a:prstGeom>
        </p:spPr>
      </p:pic>
      <p:sp>
        <p:nvSpPr>
          <p:cNvPr id="5" name="Platshållare för sidfot 4"/>
          <p:cNvSpPr>
            <a:spLocks noGrp="1"/>
          </p:cNvSpPr>
          <p:nvPr>
            <p:ph type="ftr" sz="quarter" idx="11"/>
          </p:nvPr>
        </p:nvSpPr>
        <p:spPr/>
        <p:txBody>
          <a:bodyPr/>
          <a:lstStyle/>
          <a:p>
            <a:r>
              <a:rPr lang="en-US" smtClean="0"/>
              <a:t>Sektionsmöte 3 </a:t>
            </a:r>
            <a:endParaRPr lang="en-US" dirty="0"/>
          </a:p>
        </p:txBody>
      </p:sp>
      <p:sp>
        <p:nvSpPr>
          <p:cNvPr id="6" name="Platshållare för bildnummer 5"/>
          <p:cNvSpPr>
            <a:spLocks noGrp="1"/>
          </p:cNvSpPr>
          <p:nvPr>
            <p:ph type="sldNum" sz="quarter" idx="12"/>
          </p:nvPr>
        </p:nvSpPr>
        <p:spPr/>
        <p:txBody>
          <a:bodyPr/>
          <a:lstStyle/>
          <a:p>
            <a:fld id="{672829AA-16E8-C647-A075-0CD09B1F40F5}" type="slidenum">
              <a:rPr lang="en-US" smtClean="0"/>
              <a:pPr/>
              <a:t>7</a:t>
            </a:fld>
            <a:endParaRPr lang="en-US"/>
          </a:p>
        </p:txBody>
      </p:sp>
      <p:pic>
        <p:nvPicPr>
          <p:cNvPr id="11" name="Bildobjekt 10"/>
          <p:cNvPicPr>
            <a:picLocks noChangeAspect="1"/>
          </p:cNvPicPr>
          <p:nvPr/>
        </p:nvPicPr>
        <p:blipFill rotWithShape="1">
          <a:blip r:embed="rId3"/>
          <a:srcRect t="206" b="1"/>
          <a:stretch/>
        </p:blipFill>
        <p:spPr>
          <a:xfrm>
            <a:off x="-468560" y="364249"/>
            <a:ext cx="9997752" cy="5611215"/>
          </a:xfrm>
          <a:prstGeom prst="rect">
            <a:avLst/>
          </a:prstGeom>
        </p:spPr>
      </p:pic>
    </p:spTree>
    <p:extLst>
      <p:ext uri="{BB962C8B-B14F-4D97-AF65-F5344CB8AC3E}">
        <p14:creationId xmlns:p14="http://schemas.microsoft.com/office/powerpoint/2010/main" val="208095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charset="0"/>
                <a:ea typeface="Arial" charset="0"/>
                <a:cs typeface="Arial" charset="0"/>
              </a:rPr>
              <a:t>Ordförande</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8</a:t>
            </a:fld>
            <a:endParaRPr lang="en-US"/>
          </a:p>
        </p:txBody>
      </p:sp>
      <p:sp>
        <p:nvSpPr>
          <p:cNvPr id="7" name="Textruta 1"/>
          <p:cNvSpPr txBox="1"/>
          <p:nvPr/>
        </p:nvSpPr>
        <p:spPr>
          <a:xfrm>
            <a:off x="539552" y="1556792"/>
            <a:ext cx="7488832" cy="453650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b="1" dirty="0">
                <a:latin typeface="Garamond" charset="0"/>
                <a:ea typeface="Garamond" charset="0"/>
                <a:cs typeface="Garamond" charset="0"/>
              </a:rPr>
              <a:t>Syfte </a:t>
            </a:r>
            <a:r>
              <a:rPr lang="sv-SE" b="1" dirty="0" smtClean="0">
                <a:latin typeface="Garamond" charset="0"/>
                <a:ea typeface="Garamond" charset="0"/>
                <a:cs typeface="Garamond" charset="0"/>
              </a:rPr>
              <a:t>Ordförande:</a:t>
            </a:r>
            <a:endParaRPr lang="sv-SE" dirty="0">
              <a:latin typeface="Garamond" charset="0"/>
              <a:ea typeface="Garamond" charset="0"/>
              <a:cs typeface="Garamond" charset="0"/>
            </a:endParaRPr>
          </a:p>
          <a:p>
            <a:r>
              <a:rPr lang="sv-SE" dirty="0" smtClean="0">
                <a:latin typeface="Garamond" charset="0"/>
                <a:ea typeface="Garamond" charset="0"/>
                <a:cs typeface="Garamond" charset="0"/>
              </a:rPr>
              <a:t>Att representera </a:t>
            </a:r>
            <a:r>
              <a:rPr lang="sv-SE" dirty="0">
                <a:latin typeface="Garamond" charset="0"/>
                <a:ea typeface="Garamond" charset="0"/>
                <a:cs typeface="Garamond" charset="0"/>
              </a:rPr>
              <a:t>sektionen och att driva sektionens </a:t>
            </a:r>
            <a:r>
              <a:rPr lang="sv-SE" dirty="0" smtClean="0">
                <a:latin typeface="Garamond" charset="0"/>
                <a:ea typeface="Garamond" charset="0"/>
                <a:cs typeface="Garamond" charset="0"/>
              </a:rPr>
              <a:t>arbete </a:t>
            </a:r>
            <a:r>
              <a:rPr lang="sv-SE" dirty="0">
                <a:latin typeface="Garamond" charset="0"/>
                <a:ea typeface="Garamond" charset="0"/>
                <a:cs typeface="Garamond" charset="0"/>
              </a:rPr>
              <a:t>mot </a:t>
            </a:r>
            <a:r>
              <a:rPr lang="sv-SE" dirty="0" smtClean="0">
                <a:latin typeface="Garamond" charset="0"/>
                <a:ea typeface="Garamond" charset="0"/>
                <a:cs typeface="Garamond" charset="0"/>
              </a:rPr>
              <a:t>dess långsiktiga mål och vision. </a:t>
            </a:r>
            <a:endParaRPr lang="sv-SE" dirty="0">
              <a:latin typeface="Garamond" charset="0"/>
              <a:ea typeface="Garamond" charset="0"/>
              <a:cs typeface="Garamond" charset="0"/>
            </a:endParaRPr>
          </a:p>
          <a:p>
            <a:r>
              <a:rPr lang="sv-SE" dirty="0">
                <a:latin typeface="Garamond" charset="0"/>
                <a:ea typeface="Garamond" charset="0"/>
                <a:cs typeface="Garamond" charset="0"/>
              </a:rPr>
              <a:t> </a:t>
            </a:r>
            <a:endParaRPr lang="sv-SE" dirty="0" smtClean="0">
              <a:latin typeface="Garamond" charset="0"/>
              <a:ea typeface="Garamond" charset="0"/>
              <a:cs typeface="Garamond" charset="0"/>
            </a:endParaRPr>
          </a:p>
          <a:p>
            <a:r>
              <a:rPr lang="sv-SE" b="1" dirty="0" smtClean="0">
                <a:latin typeface="Garamond" charset="0"/>
                <a:ea typeface="Garamond" charset="0"/>
                <a:cs typeface="Garamond" charset="0"/>
              </a:rPr>
              <a:t>Förslag </a:t>
            </a:r>
            <a:r>
              <a:rPr lang="sv-SE" b="1" dirty="0">
                <a:latin typeface="Garamond" charset="0"/>
                <a:ea typeface="Garamond" charset="0"/>
                <a:cs typeface="Garamond" charset="0"/>
              </a:rPr>
              <a:t>på arbetsuppgifter för Ordförande:</a:t>
            </a:r>
            <a:endParaRPr lang="sv-SE" dirty="0">
              <a:latin typeface="Garamond" charset="0"/>
              <a:ea typeface="Garamond" charset="0"/>
              <a:cs typeface="Garamond" charset="0"/>
            </a:endParaRPr>
          </a:p>
          <a:p>
            <a:pPr marL="285750" indent="-285750">
              <a:buFont typeface="Arial" charset="0"/>
              <a:buChar char="•"/>
            </a:pPr>
            <a:r>
              <a:rPr lang="sv-SE" dirty="0" smtClean="0">
                <a:latin typeface="Garamond" charset="0"/>
                <a:ea typeface="Garamond" charset="0"/>
                <a:cs typeface="Garamond" charset="0"/>
              </a:rPr>
              <a:t>Firmatecknare för sektionen</a:t>
            </a:r>
          </a:p>
          <a:p>
            <a:pPr marL="285750" indent="-285750">
              <a:buFont typeface="Arial" charset="0"/>
              <a:buChar char="•"/>
            </a:pPr>
            <a:r>
              <a:rPr lang="sv-SE" dirty="0" smtClean="0">
                <a:latin typeface="Garamond" charset="0"/>
                <a:ea typeface="Garamond" charset="0"/>
                <a:cs typeface="Garamond" charset="0"/>
              </a:rPr>
              <a:t>Representera sektionen på </a:t>
            </a:r>
            <a:r>
              <a:rPr lang="sv-SE" dirty="0" err="1" smtClean="0">
                <a:latin typeface="Garamond" charset="0"/>
                <a:ea typeface="Garamond" charset="0"/>
                <a:cs typeface="Garamond" charset="0"/>
              </a:rPr>
              <a:t>ordfrad</a:t>
            </a:r>
            <a:r>
              <a:rPr lang="sv-SE" dirty="0" smtClean="0">
                <a:latin typeface="Garamond" charset="0"/>
                <a:ea typeface="Garamond" charset="0"/>
                <a:cs typeface="Garamond" charset="0"/>
              </a:rPr>
              <a:t>-möten</a:t>
            </a:r>
          </a:p>
          <a:p>
            <a:pPr marL="285750" indent="-285750">
              <a:buFont typeface="Arial" charset="0"/>
              <a:buChar char="•"/>
            </a:pPr>
            <a:r>
              <a:rPr lang="sv-SE" dirty="0" smtClean="0">
                <a:latin typeface="Garamond" charset="0"/>
                <a:ea typeface="Garamond" charset="0"/>
                <a:cs typeface="Garamond" charset="0"/>
              </a:rPr>
              <a:t>Vara den primära kontakten med andra universitet, framförallt Big 5. (Luleå, Linköping, KTH, Lund och Chalmers)</a:t>
            </a:r>
          </a:p>
          <a:p>
            <a:pPr marL="285750" indent="-285750">
              <a:buFont typeface="Arial" charset="0"/>
              <a:buChar char="•"/>
            </a:pPr>
            <a:r>
              <a:rPr lang="sv-SE" dirty="0" smtClean="0">
                <a:latin typeface="Garamond" charset="0"/>
                <a:ea typeface="Garamond" charset="0"/>
                <a:cs typeface="Garamond" charset="0"/>
              </a:rPr>
              <a:t>Leda och planera styrelsemöten, workshops och </a:t>
            </a:r>
            <a:r>
              <a:rPr lang="sv-SE" dirty="0" err="1" smtClean="0">
                <a:latin typeface="Garamond" charset="0"/>
                <a:ea typeface="Garamond" charset="0"/>
                <a:cs typeface="Garamond" charset="0"/>
              </a:rPr>
              <a:t>teambuildings</a:t>
            </a:r>
            <a:endParaRPr lang="sv-SE" dirty="0" smtClean="0">
              <a:latin typeface="Garamond" charset="0"/>
              <a:ea typeface="Garamond" charset="0"/>
              <a:cs typeface="Garamond" charset="0"/>
            </a:endParaRPr>
          </a:p>
          <a:p>
            <a:pPr marL="285750" indent="-285750">
              <a:buFont typeface="Arial" charset="0"/>
              <a:buChar char="•"/>
            </a:pPr>
            <a:r>
              <a:rPr lang="sv-SE" dirty="0" smtClean="0">
                <a:latin typeface="Garamond" charset="0"/>
                <a:ea typeface="Garamond" charset="0"/>
                <a:cs typeface="Garamond" charset="0"/>
              </a:rPr>
              <a:t>Kontinuerlig representera sektionen på relevanta evenemang. (Förslagsvis på Luleå Näringslivs evenemang som studentambassadör)</a:t>
            </a:r>
          </a:p>
          <a:p>
            <a:pPr marL="285750" indent="-285750">
              <a:buFont typeface="Arial" charset="0"/>
              <a:buChar char="•"/>
            </a:pPr>
            <a:r>
              <a:rPr lang="sv-SE" dirty="0" smtClean="0">
                <a:latin typeface="Garamond" charset="0"/>
                <a:ea typeface="Garamond" charset="0"/>
                <a:cs typeface="Garamond" charset="0"/>
              </a:rPr>
              <a:t>Hålla personliga samtal med styrelsemedlemmar.</a:t>
            </a:r>
          </a:p>
          <a:p>
            <a:pPr marL="285750" indent="-285750">
              <a:buFont typeface="Arial" charset="0"/>
              <a:buChar char="•"/>
            </a:pPr>
            <a:r>
              <a:rPr lang="sv-SE" dirty="0" smtClean="0">
                <a:latin typeface="Garamond" charset="0"/>
                <a:ea typeface="Garamond" charset="0"/>
                <a:cs typeface="Garamond" charset="0"/>
              </a:rPr>
              <a:t>Hålla kontinuerlig kontakt med SAB, KF, Valberedning samt sektionens revisorer</a:t>
            </a:r>
            <a:r>
              <a:rPr lang="sv-SE" sz="1200" b="1" dirty="0" smtClean="0">
                <a:latin typeface="Arial" charset="0"/>
                <a:ea typeface="Calibri" charset="0"/>
                <a:cs typeface="Times New Roman" charset="0"/>
              </a:rPr>
              <a:t> </a:t>
            </a:r>
          </a:p>
          <a:p>
            <a:pPr marL="285750" indent="-285750">
              <a:buFont typeface="Arial" charset="0"/>
              <a:buChar char="•"/>
            </a:pPr>
            <a:endParaRPr lang="sv-SE" sz="1000" dirty="0">
              <a:latin typeface="Times New Roman" charset="0"/>
              <a:ea typeface="Calibri" charset="0"/>
              <a:cs typeface="Times New Roman" charset="0"/>
            </a:endParaRPr>
          </a:p>
          <a:p>
            <a:pPr marL="342900" lvl="0" indent="-342900">
              <a:lnSpc>
                <a:spcPct val="107000"/>
              </a:lnSpc>
              <a:spcAft>
                <a:spcPts val="800"/>
              </a:spcAft>
              <a:buFont typeface="Symbol" charset="2"/>
              <a:buBlip>
                <a:blip r:embed="rId2"/>
              </a:buBlip>
            </a:pPr>
            <a:endParaRPr lang="sv-SE" sz="1200" dirty="0">
              <a:effectLst/>
              <a:latin typeface="Times New Roman" charset="0"/>
              <a:ea typeface="Calibri" charset="0"/>
              <a:cs typeface="Times New Roman" charset="0"/>
            </a:endParaRPr>
          </a:p>
        </p:txBody>
      </p:sp>
      <p:pic>
        <p:nvPicPr>
          <p:cNvPr id="5"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Tree>
    <p:extLst>
      <p:ext uri="{BB962C8B-B14F-4D97-AF65-F5344CB8AC3E}">
        <p14:creationId xmlns:p14="http://schemas.microsoft.com/office/powerpoint/2010/main" val="26064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charset="0"/>
                <a:ea typeface="Arial" charset="0"/>
                <a:cs typeface="Arial" charset="0"/>
              </a:rPr>
              <a:t>Vice ordförande</a:t>
            </a:r>
            <a:endParaRPr lang="sv-SE" sz="3600" b="1" dirty="0">
              <a:latin typeface="Arial" charset="0"/>
              <a:ea typeface="Arial" charset="0"/>
              <a:cs typeface="Arial" charset="0"/>
            </a:endParaRPr>
          </a:p>
        </p:txBody>
      </p:sp>
      <p:sp>
        <p:nvSpPr>
          <p:cNvPr id="6" name="Platshållare för bildnummer 5"/>
          <p:cNvSpPr>
            <a:spLocks noGrp="1"/>
          </p:cNvSpPr>
          <p:nvPr>
            <p:ph type="sldNum" sz="quarter" idx="12"/>
          </p:nvPr>
        </p:nvSpPr>
        <p:spPr/>
        <p:txBody>
          <a:bodyPr/>
          <a:lstStyle/>
          <a:p>
            <a:fld id="{672829AA-16E8-C647-A075-0CD09B1F40F5}" type="slidenum">
              <a:rPr lang="en-US" smtClean="0"/>
              <a:pPr/>
              <a:t>9</a:t>
            </a:fld>
            <a:endParaRPr lang="en-US"/>
          </a:p>
        </p:txBody>
      </p:sp>
      <p:sp>
        <p:nvSpPr>
          <p:cNvPr id="7" name="Textruta 1"/>
          <p:cNvSpPr txBox="1"/>
          <p:nvPr/>
        </p:nvSpPr>
        <p:spPr>
          <a:xfrm>
            <a:off x="539552" y="1556792"/>
            <a:ext cx="7488832" cy="428396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sv-SE" b="1" dirty="0">
                <a:latin typeface="Garamond" charset="0"/>
                <a:ea typeface="Garamond" charset="0"/>
                <a:cs typeface="Garamond" charset="0"/>
              </a:rPr>
              <a:t>Syfte Vice </a:t>
            </a:r>
            <a:r>
              <a:rPr lang="sv-SE" b="1" dirty="0" smtClean="0">
                <a:latin typeface="Garamond" charset="0"/>
                <a:ea typeface="Garamond" charset="0"/>
                <a:cs typeface="Garamond" charset="0"/>
              </a:rPr>
              <a:t>ordförande:</a:t>
            </a:r>
            <a:endParaRPr lang="sv-SE" dirty="0">
              <a:latin typeface="Garamond" charset="0"/>
              <a:ea typeface="Garamond" charset="0"/>
              <a:cs typeface="Garamond" charset="0"/>
            </a:endParaRPr>
          </a:p>
          <a:p>
            <a:r>
              <a:rPr lang="sv-SE" dirty="0" smtClean="0">
                <a:latin typeface="Garamond" charset="0"/>
                <a:ea typeface="Garamond" charset="0"/>
                <a:cs typeface="Garamond" charset="0"/>
              </a:rPr>
              <a:t>Att stödja ordförande och styrelsens övriga medlemmar i dess arbete samt ansvara för att kvalitetssäkra sektionens arbete.</a:t>
            </a:r>
            <a:endParaRPr lang="sv-SE" dirty="0">
              <a:latin typeface="Garamond" charset="0"/>
              <a:ea typeface="Garamond" charset="0"/>
              <a:cs typeface="Garamond" charset="0"/>
            </a:endParaRPr>
          </a:p>
          <a:p>
            <a:r>
              <a:rPr lang="sv-SE" dirty="0">
                <a:latin typeface="Garamond" charset="0"/>
                <a:ea typeface="Garamond" charset="0"/>
                <a:cs typeface="Garamond" charset="0"/>
              </a:rPr>
              <a:t> </a:t>
            </a:r>
          </a:p>
          <a:p>
            <a:r>
              <a:rPr lang="sv-SE" b="1" dirty="0">
                <a:latin typeface="Garamond" charset="0"/>
                <a:ea typeface="Garamond" charset="0"/>
                <a:cs typeface="Garamond" charset="0"/>
              </a:rPr>
              <a:t>Förslag på arbetsuppgifter:</a:t>
            </a:r>
            <a:endParaRPr lang="sv-SE" dirty="0">
              <a:latin typeface="Garamond" charset="0"/>
              <a:ea typeface="Garamond" charset="0"/>
              <a:cs typeface="Garamond" charset="0"/>
            </a:endParaRPr>
          </a:p>
          <a:p>
            <a:pPr marL="285750" indent="-285750">
              <a:buBlip>
                <a:blip r:embed="rId2"/>
              </a:buBlip>
            </a:pPr>
            <a:r>
              <a:rPr lang="sv-SE" dirty="0">
                <a:latin typeface="Garamond" charset="0"/>
                <a:ea typeface="Garamond" charset="0"/>
                <a:cs typeface="Garamond" charset="0"/>
              </a:rPr>
              <a:t>Koordinerar projekt i styrelsen</a:t>
            </a:r>
          </a:p>
          <a:p>
            <a:pPr marL="285750" indent="-285750">
              <a:buBlip>
                <a:blip r:embed="rId2"/>
              </a:buBlip>
            </a:pPr>
            <a:r>
              <a:rPr lang="sv-SE" dirty="0" smtClean="0">
                <a:latin typeface="Garamond" charset="0"/>
                <a:ea typeface="Garamond" charset="0"/>
                <a:cs typeface="Garamond" charset="0"/>
              </a:rPr>
              <a:t>Ansvara för sektionens sponsring</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Ansvarar för att kvalitetssäkra sektionens arbete (Ansvara för utvärderingar, följa upp </a:t>
            </a:r>
            <a:r>
              <a:rPr lang="sv-SE" dirty="0" err="1" smtClean="0">
                <a:latin typeface="Garamond" charset="0"/>
                <a:ea typeface="Garamond" charset="0"/>
                <a:cs typeface="Garamond" charset="0"/>
              </a:rPr>
              <a:t>KPI:er</a:t>
            </a:r>
            <a:r>
              <a:rPr lang="sv-SE" dirty="0" smtClean="0">
                <a:latin typeface="Garamond" charset="0"/>
                <a:ea typeface="Garamond" charset="0"/>
                <a:cs typeface="Garamond" charset="0"/>
              </a:rPr>
              <a:t> </a:t>
            </a:r>
            <a:r>
              <a:rPr lang="sv-SE" dirty="0" err="1" smtClean="0">
                <a:latin typeface="Garamond" charset="0"/>
                <a:ea typeface="Garamond" charset="0"/>
                <a:cs typeface="Garamond" charset="0"/>
              </a:rPr>
              <a:t>etc</a:t>
            </a:r>
            <a:r>
              <a:rPr lang="sv-SE" dirty="0" smtClean="0">
                <a:latin typeface="Garamond" charset="0"/>
                <a:ea typeface="Garamond" charset="0"/>
                <a:cs typeface="Garamond" charset="0"/>
              </a:rPr>
              <a:t>)</a:t>
            </a:r>
            <a:endParaRPr lang="sv-SE" dirty="0">
              <a:latin typeface="Garamond" charset="0"/>
              <a:ea typeface="Garamond" charset="0"/>
              <a:cs typeface="Garamond" charset="0"/>
            </a:endParaRPr>
          </a:p>
          <a:p>
            <a:pPr marL="285750" indent="-285750">
              <a:buBlip>
                <a:blip r:embed="rId2"/>
              </a:buBlip>
            </a:pPr>
            <a:r>
              <a:rPr lang="sv-SE" dirty="0" smtClean="0">
                <a:latin typeface="Garamond" charset="0"/>
                <a:ea typeface="Garamond" charset="0"/>
                <a:cs typeface="Garamond" charset="0"/>
              </a:rPr>
              <a:t>Ansvara </a:t>
            </a:r>
            <a:r>
              <a:rPr lang="sv-SE" dirty="0">
                <a:latin typeface="Garamond" charset="0"/>
                <a:ea typeface="Garamond" charset="0"/>
                <a:cs typeface="Garamond" charset="0"/>
              </a:rPr>
              <a:t>för </a:t>
            </a:r>
            <a:r>
              <a:rPr lang="sv-SE" dirty="0" smtClean="0">
                <a:latin typeface="Garamond" charset="0"/>
                <a:ea typeface="Garamond" charset="0"/>
                <a:cs typeface="Garamond" charset="0"/>
              </a:rPr>
              <a:t>sektionens överlämningsarbete</a:t>
            </a:r>
            <a:endParaRPr lang="sv-SE" dirty="0">
              <a:latin typeface="Garamond" charset="0"/>
              <a:ea typeface="Garamond" charset="0"/>
              <a:cs typeface="Garamond" charset="0"/>
            </a:endParaRPr>
          </a:p>
          <a:p>
            <a:pPr marL="285750" indent="-285750">
              <a:buBlip>
                <a:blip r:embed="rId2"/>
              </a:buBlip>
            </a:pPr>
            <a:r>
              <a:rPr lang="sv-SE" dirty="0">
                <a:latin typeface="Garamond" charset="0"/>
                <a:ea typeface="Garamond" charset="0"/>
                <a:cs typeface="Garamond" charset="0"/>
              </a:rPr>
              <a:t>Koordinera/följa upp projektgrupper och </a:t>
            </a:r>
            <a:r>
              <a:rPr lang="sv-SE" dirty="0" smtClean="0">
                <a:latin typeface="Garamond" charset="0"/>
                <a:ea typeface="Garamond" charset="0"/>
                <a:cs typeface="Garamond" charset="0"/>
              </a:rPr>
              <a:t>arbetet med ABF</a:t>
            </a:r>
            <a:endParaRPr lang="sv-SE" dirty="0">
              <a:latin typeface="Garamond" charset="0"/>
              <a:ea typeface="Garamond" charset="0"/>
              <a:cs typeface="Garamond" charset="0"/>
            </a:endParaRPr>
          </a:p>
          <a:p>
            <a:pPr marL="285750" indent="-285750">
              <a:buBlip>
                <a:blip r:embed="rId2"/>
              </a:buBlip>
            </a:pPr>
            <a:r>
              <a:rPr lang="sv-SE" dirty="0">
                <a:latin typeface="Garamond" charset="0"/>
                <a:ea typeface="Garamond" charset="0"/>
                <a:cs typeface="Garamond" charset="0"/>
              </a:rPr>
              <a:t>Hålla i personliga samtal med styrelsemedlemmar</a:t>
            </a:r>
          </a:p>
        </p:txBody>
      </p:sp>
      <p:pic>
        <p:nvPicPr>
          <p:cNvPr id="5" name="Picture 9"/>
          <p:cNvPicPr/>
          <p:nvPr/>
        </p:nvPicPr>
        <p:blipFill>
          <a:blip r:embed="rId3">
            <a:extLst>
              <a:ext uri="{28A0092B-C50C-407E-A947-70E740481C1C}">
                <a14:useLocalDpi xmlns:a14="http://schemas.microsoft.com/office/drawing/2010/main" val="0"/>
              </a:ext>
            </a:extLst>
          </a:blip>
          <a:stretch>
            <a:fillRect/>
          </a:stretch>
        </p:blipFill>
        <p:spPr>
          <a:xfrm>
            <a:off x="251520" y="5894387"/>
            <a:ext cx="1578610" cy="729615"/>
          </a:xfrm>
          <a:prstGeom prst="rect">
            <a:avLst/>
          </a:prstGeom>
        </p:spPr>
      </p:pic>
    </p:spTree>
    <p:extLst>
      <p:ext uri="{BB962C8B-B14F-4D97-AF65-F5344CB8AC3E}">
        <p14:creationId xmlns:p14="http://schemas.microsoft.com/office/powerpoint/2010/main" val="1449807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ktionsmöte 4">
  <a:themeElements>
    <a:clrScheme name="I-sektionen 1">
      <a:dk1>
        <a:sysClr val="windowText" lastClr="000000"/>
      </a:dk1>
      <a:lt1>
        <a:sysClr val="window" lastClr="FFFFFF"/>
      </a:lt1>
      <a:dk2>
        <a:srgbClr val="06357A"/>
      </a:dk2>
      <a:lt2>
        <a:srgbClr val="717074"/>
      </a:lt2>
      <a:accent1>
        <a:srgbClr val="439639"/>
      </a:accent1>
      <a:accent2>
        <a:srgbClr val="BDDEB1"/>
      </a:accent2>
      <a:accent3>
        <a:srgbClr val="06357A"/>
      </a:accent3>
      <a:accent4>
        <a:srgbClr val="CFE0F3"/>
      </a:accent4>
      <a:accent5>
        <a:srgbClr val="B5121B"/>
      </a:accent5>
      <a:accent6>
        <a:srgbClr val="FAC5C6"/>
      </a:accent6>
      <a:hlink>
        <a:srgbClr val="0000FF"/>
      </a:hlink>
      <a:folHlink>
        <a:srgbClr val="800080"/>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12373</TotalTime>
  <Words>723</Words>
  <Application>Microsoft Macintosh PowerPoint</Application>
  <PresentationFormat>Bildspel på skärmen (4:3)</PresentationFormat>
  <Paragraphs>243</Paragraphs>
  <Slides>20</Slides>
  <Notes>5</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20</vt:i4>
      </vt:variant>
    </vt:vector>
  </HeadingPairs>
  <TitlesOfParts>
    <vt:vector size="30" baseType="lpstr">
      <vt:lpstr>Akzidenz-Grotesk BQ Medium</vt:lpstr>
      <vt:lpstr>Akzidenz-Grotesk BQ Regular</vt:lpstr>
      <vt:lpstr>Arial</vt:lpstr>
      <vt:lpstr>Calibri</vt:lpstr>
      <vt:lpstr>Garamond</vt:lpstr>
      <vt:lpstr>Georgia</vt:lpstr>
      <vt:lpstr>Symbol</vt:lpstr>
      <vt:lpstr>Times New Roman</vt:lpstr>
      <vt:lpstr>Wingdings</vt:lpstr>
      <vt:lpstr>Sektionsmöte 4</vt:lpstr>
      <vt:lpstr>Omstruktureringsförslag av I-sektionen</vt:lpstr>
      <vt:lpstr>Problem med nuvarande struktur</vt:lpstr>
      <vt:lpstr>Hur uppstod problemet?</vt:lpstr>
      <vt:lpstr>Exempel på frågor som styrelsen skulle kunna arbeta betydligt mer med</vt:lpstr>
      <vt:lpstr>Förslag på förändring</vt:lpstr>
      <vt:lpstr>Nuvarande struktur</vt:lpstr>
      <vt:lpstr>PowerPoint-presentation</vt:lpstr>
      <vt:lpstr>Ordförande</vt:lpstr>
      <vt:lpstr>Vice ordförande</vt:lpstr>
      <vt:lpstr>Ekonomiansvarig</vt:lpstr>
      <vt:lpstr>Administratör</vt:lpstr>
      <vt:lpstr>Kommunikationsansvarig</vt:lpstr>
      <vt:lpstr>Utbildningsansvarig</vt:lpstr>
      <vt:lpstr>Näringslivsansvarig</vt:lpstr>
      <vt:lpstr>Socialt ansvarig</vt:lpstr>
      <vt:lpstr>Ordförande för Arbetsmarknadsutskottet</vt:lpstr>
      <vt:lpstr>Ordförande för Idesix</vt:lpstr>
      <vt:lpstr>Förslag på implementering</vt:lpstr>
      <vt:lpstr>PowerPoint-presentation</vt:lpstr>
      <vt:lpstr>Frågor?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Janne Poikulainen</dc:creator>
  <cp:lastModifiedBy>Jesper Jolma</cp:lastModifiedBy>
  <cp:revision>418</cp:revision>
  <dcterms:created xsi:type="dcterms:W3CDTF">2009-04-21T20:48:31Z</dcterms:created>
  <dcterms:modified xsi:type="dcterms:W3CDTF">2018-03-08T15:10:51Z</dcterms:modified>
</cp:coreProperties>
</file>